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3"/>
  </p:notesMasterIdLst>
  <p:handoutMasterIdLst>
    <p:handoutMasterId r:id="rId44"/>
  </p:handoutMasterIdLst>
  <p:sldIdLst>
    <p:sldId id="448" r:id="rId2"/>
    <p:sldId id="483" r:id="rId3"/>
    <p:sldId id="484" r:id="rId4"/>
    <p:sldId id="485" r:id="rId5"/>
    <p:sldId id="486" r:id="rId6"/>
    <p:sldId id="392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8" r:id="rId33"/>
    <p:sldId id="474" r:id="rId34"/>
    <p:sldId id="475" r:id="rId35"/>
    <p:sldId id="476" r:id="rId36"/>
    <p:sldId id="477" r:id="rId37"/>
    <p:sldId id="479" r:id="rId38"/>
    <p:sldId id="480" r:id="rId39"/>
    <p:sldId id="481" r:id="rId40"/>
    <p:sldId id="482" r:id="rId41"/>
    <p:sldId id="394" r:id="rId42"/>
  </p:sldIdLst>
  <p:sldSz cx="9144000" cy="6858000" type="screen4x3"/>
  <p:notesSz cx="6858000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4" autoAdjust="0"/>
    <p:restoredTop sz="90929"/>
  </p:normalViewPr>
  <p:slideViewPr>
    <p:cSldViewPr>
      <p:cViewPr>
        <p:scale>
          <a:sx n="80" d="100"/>
          <a:sy n="80" d="100"/>
        </p:scale>
        <p:origin x="-1236" y="270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096" y="-112"/>
      </p:cViewPr>
      <p:guideLst>
        <p:guide orient="horz" pos="291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6ACB8D-07BD-4D67-9755-862D4DD6E5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8644"/>
            <a:ext cx="50292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E0FB96-FDFC-454B-94F4-FA85432E5F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532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6781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11/7/2011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010400" y="0"/>
            <a:ext cx="2133600" cy="68580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pegui\Downloads\count_down_2MIN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 smtClean="0"/>
              <a:t>Please take 2 minutes to answer this question:</a:t>
            </a:r>
          </a:p>
          <a:p>
            <a:pPr lvl="1"/>
            <a:r>
              <a:rPr lang="en-US" dirty="0" smtClean="0"/>
              <a:t>How do you stay “connected” with your friends and family?</a:t>
            </a:r>
          </a:p>
          <a:p>
            <a:pPr lvl="1"/>
            <a:r>
              <a:rPr lang="en-US" dirty="0" smtClean="0"/>
              <a:t>How is your body connected?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  <p:pic>
        <p:nvPicPr>
          <p:cNvPr id="5" name="count_down_2MI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3733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8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Epithelium</a:t>
            </a:r>
          </a:p>
        </p:txBody>
      </p:sp>
      <p:sp>
        <p:nvSpPr>
          <p:cNvPr id="4515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r>
              <a:rPr lang="en-US" dirty="0"/>
              <a:t>Number of cell layers</a:t>
            </a:r>
          </a:p>
          <a:p>
            <a:pPr lvl="1"/>
            <a:r>
              <a:rPr lang="en-US" dirty="0"/>
              <a:t>Simple – one layer</a:t>
            </a:r>
          </a:p>
          <a:p>
            <a:pPr lvl="1"/>
            <a:r>
              <a:rPr lang="en-US" dirty="0"/>
              <a:t>Stratified – more than one layer</a:t>
            </a:r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3.17a</a:t>
            </a:r>
          </a:p>
        </p:txBody>
      </p:sp>
      <p:pic>
        <p:nvPicPr>
          <p:cNvPr id="451601" name="Picture 17"/>
          <p:cNvPicPr>
            <a:picLocks noChangeAspect="1" noChangeArrowheads="1"/>
          </p:cNvPicPr>
          <p:nvPr/>
        </p:nvPicPr>
        <p:blipFill>
          <a:blip r:embed="rId2" cstate="print"/>
          <a:srcRect l="20828" t="6439" r="16690" b="58595"/>
          <a:stretch>
            <a:fillRect/>
          </a:stretch>
        </p:blipFill>
        <p:spPr bwMode="auto">
          <a:xfrm>
            <a:off x="2667000" y="2743200"/>
            <a:ext cx="4191000" cy="3035300"/>
          </a:xfrm>
          <a:prstGeom prst="rect">
            <a:avLst/>
          </a:prstGeom>
          <a:noFill/>
        </p:spPr>
      </p:pic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79" name="Picture 15"/>
          <p:cNvPicPr>
            <a:picLocks noChangeAspect="1" noChangeArrowheads="1"/>
          </p:cNvPicPr>
          <p:nvPr/>
        </p:nvPicPr>
        <p:blipFill>
          <a:blip r:embed="rId2" cstate="print"/>
          <a:srcRect l="20827" t="44623" r="22244" b="4941"/>
          <a:stretch>
            <a:fillRect/>
          </a:stretch>
        </p:blipFill>
        <p:spPr bwMode="auto">
          <a:xfrm>
            <a:off x="3200400" y="2590800"/>
            <a:ext cx="3524250" cy="4038600"/>
          </a:xfrm>
          <a:prstGeom prst="rect">
            <a:avLst/>
          </a:prstGeom>
          <a:noFill/>
        </p:spPr>
      </p:pic>
      <p:sp>
        <p:nvSpPr>
          <p:cNvPr id="49767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Epithelium</a:t>
            </a:r>
          </a:p>
        </p:txBody>
      </p:sp>
      <p:sp>
        <p:nvSpPr>
          <p:cNvPr id="49767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r>
              <a:rPr lang="en-US" dirty="0"/>
              <a:t>Shape of cells</a:t>
            </a:r>
          </a:p>
          <a:p>
            <a:pPr lvl="1"/>
            <a:r>
              <a:rPr lang="en-US" dirty="0" err="1"/>
              <a:t>Squamous</a:t>
            </a:r>
            <a:r>
              <a:rPr lang="en-US" dirty="0"/>
              <a:t> – flattened</a:t>
            </a:r>
          </a:p>
          <a:p>
            <a:pPr lvl="1"/>
            <a:r>
              <a:rPr lang="en-US" dirty="0" err="1"/>
              <a:t>Cuboidal</a:t>
            </a:r>
            <a:r>
              <a:rPr lang="en-US" dirty="0"/>
              <a:t> – cube-shaped</a:t>
            </a:r>
          </a:p>
          <a:p>
            <a:pPr lvl="1"/>
            <a:r>
              <a:rPr lang="en-US" dirty="0"/>
              <a:t>Columnar – column-like</a:t>
            </a:r>
          </a:p>
        </p:txBody>
      </p:sp>
      <p:sp>
        <p:nvSpPr>
          <p:cNvPr id="497678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3.17b</a:t>
            </a:r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25" name="Rectangle 17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Epithelium</a:t>
            </a:r>
          </a:p>
        </p:txBody>
      </p:sp>
      <p:sp>
        <p:nvSpPr>
          <p:cNvPr id="45262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squamous</a:t>
            </a:r>
            <a:endParaRPr lang="en-US" dirty="0"/>
          </a:p>
          <a:p>
            <a:pPr lvl="1"/>
            <a:r>
              <a:rPr lang="en-US" dirty="0"/>
              <a:t>Single layer of flat cells</a:t>
            </a:r>
          </a:p>
          <a:p>
            <a:pPr lvl="1"/>
            <a:r>
              <a:rPr lang="en-US" dirty="0"/>
              <a:t>Usually forms membranes</a:t>
            </a:r>
          </a:p>
          <a:p>
            <a:pPr lvl="2"/>
            <a:r>
              <a:rPr lang="en-US" dirty="0"/>
              <a:t>Lines body cavities</a:t>
            </a:r>
          </a:p>
          <a:p>
            <a:pPr lvl="2"/>
            <a:r>
              <a:rPr lang="en-US" dirty="0"/>
              <a:t>Lines lungs and capillaries</a:t>
            </a:r>
          </a:p>
        </p:txBody>
      </p:sp>
      <p:sp>
        <p:nvSpPr>
          <p:cNvPr id="452627" name="Text Box 19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3.18a</a:t>
            </a:r>
          </a:p>
        </p:txBody>
      </p:sp>
      <p:pic>
        <p:nvPicPr>
          <p:cNvPr id="452628" name="Picture 20"/>
          <p:cNvPicPr>
            <a:picLocks noChangeAspect="1" noChangeArrowheads="1"/>
          </p:cNvPicPr>
          <p:nvPr/>
        </p:nvPicPr>
        <p:blipFill>
          <a:blip r:embed="rId2" cstate="print"/>
          <a:srcRect l="6013" t="27798" r="48915" b="20827"/>
          <a:stretch>
            <a:fillRect/>
          </a:stretch>
        </p:blipFill>
        <p:spPr bwMode="auto">
          <a:xfrm>
            <a:off x="838200" y="3276600"/>
            <a:ext cx="3200400" cy="2819400"/>
          </a:xfrm>
          <a:prstGeom prst="rect">
            <a:avLst/>
          </a:prstGeom>
          <a:noFill/>
        </p:spPr>
      </p:pic>
      <p:pic>
        <p:nvPicPr>
          <p:cNvPr id="452630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9491" t="8109"/>
          <a:stretch>
            <a:fillRect/>
          </a:stretch>
        </p:blipFill>
        <p:spPr bwMode="auto">
          <a:xfrm>
            <a:off x="4038600" y="3429000"/>
            <a:ext cx="2906713" cy="2590800"/>
          </a:xfrm>
          <a:prstGeom prst="rect">
            <a:avLst/>
          </a:prstGeom>
          <a:noFill/>
        </p:spPr>
      </p:pic>
      <p:sp>
        <p:nvSpPr>
          <p:cNvPr id="8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4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Epithelium</a:t>
            </a:r>
          </a:p>
        </p:txBody>
      </p:sp>
      <p:sp>
        <p:nvSpPr>
          <p:cNvPr id="4536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95400"/>
            <a:ext cx="3887787" cy="5214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Simple </a:t>
            </a:r>
            <a:r>
              <a:rPr lang="en-US" dirty="0" err="1"/>
              <a:t>cuboidal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Single layer of cube-like cells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Common in glands and their ducts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Forms walls </a:t>
            </a:r>
            <a:br>
              <a:rPr lang="en-US" dirty="0"/>
            </a:br>
            <a:r>
              <a:rPr lang="en-US" dirty="0"/>
              <a:t>of kidney tubules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Covers the ovaries</a:t>
            </a:r>
          </a:p>
        </p:txBody>
      </p:sp>
      <p:sp>
        <p:nvSpPr>
          <p:cNvPr id="45364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3.18b</a:t>
            </a:r>
          </a:p>
        </p:txBody>
      </p:sp>
      <p:pic>
        <p:nvPicPr>
          <p:cNvPr id="453647" name="Picture 15"/>
          <p:cNvPicPr>
            <a:picLocks noChangeAspect="1" noChangeArrowheads="1"/>
          </p:cNvPicPr>
          <p:nvPr/>
        </p:nvPicPr>
        <p:blipFill>
          <a:blip r:embed="rId2" cstate="print"/>
          <a:srcRect l="6013" t="33353" r="52135" b="24992"/>
          <a:stretch>
            <a:fillRect/>
          </a:stretch>
        </p:blipFill>
        <p:spPr bwMode="auto">
          <a:xfrm>
            <a:off x="1828800" y="4191000"/>
            <a:ext cx="2971800" cy="2286000"/>
          </a:xfrm>
          <a:prstGeom prst="rect">
            <a:avLst/>
          </a:prstGeom>
          <a:noFill/>
        </p:spPr>
      </p:pic>
      <p:pic>
        <p:nvPicPr>
          <p:cNvPr id="453649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524000"/>
            <a:ext cx="3140075" cy="22860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Epithelium</a:t>
            </a:r>
          </a:p>
        </p:txBody>
      </p:sp>
      <p:sp>
        <p:nvSpPr>
          <p:cNvPr id="4546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4116387" cy="5334000"/>
          </a:xfrm>
        </p:spPr>
        <p:txBody>
          <a:bodyPr/>
          <a:lstStyle/>
          <a:p>
            <a:r>
              <a:rPr lang="en-US" dirty="0"/>
              <a:t>Simple columnar</a:t>
            </a:r>
          </a:p>
          <a:p>
            <a:pPr lvl="1"/>
            <a:r>
              <a:rPr lang="en-US" dirty="0"/>
              <a:t>Single layer of tall cells</a:t>
            </a:r>
          </a:p>
          <a:p>
            <a:pPr lvl="1"/>
            <a:r>
              <a:rPr lang="en-US" dirty="0"/>
              <a:t>Often includes goblet cells, which produce mucus</a:t>
            </a:r>
          </a:p>
          <a:p>
            <a:pPr lvl="1"/>
            <a:r>
              <a:rPr lang="en-US" dirty="0"/>
              <a:t>Lines digestive tract</a:t>
            </a:r>
          </a:p>
        </p:txBody>
      </p:sp>
      <p:sp>
        <p:nvSpPr>
          <p:cNvPr id="45467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3.18c</a:t>
            </a:r>
          </a:p>
        </p:txBody>
      </p:sp>
      <p:pic>
        <p:nvPicPr>
          <p:cNvPr id="454671" name="Picture 15"/>
          <p:cNvPicPr>
            <a:picLocks noChangeAspect="1" noChangeArrowheads="1"/>
          </p:cNvPicPr>
          <p:nvPr/>
        </p:nvPicPr>
        <p:blipFill>
          <a:blip r:embed="rId2" cstate="print"/>
          <a:srcRect l="4941" t="29187" r="46770" b="20827"/>
          <a:stretch>
            <a:fillRect/>
          </a:stretch>
        </p:blipFill>
        <p:spPr bwMode="auto">
          <a:xfrm>
            <a:off x="685800" y="3429000"/>
            <a:ext cx="3429000" cy="2743200"/>
          </a:xfrm>
          <a:prstGeom prst="rect">
            <a:avLst/>
          </a:prstGeom>
          <a:noFill/>
        </p:spPr>
      </p:pic>
      <p:pic>
        <p:nvPicPr>
          <p:cNvPr id="454675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905000"/>
            <a:ext cx="2820988" cy="26797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93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Epithelium</a:t>
            </a:r>
          </a:p>
        </p:txBody>
      </p:sp>
      <p:sp>
        <p:nvSpPr>
          <p:cNvPr id="4556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Pseudostratified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Single layer, but some cells are shorter than others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Often looks like a double cell layer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Sometimes ciliated, such as in the respiratory tract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May function in absorption or secretion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3.18d</a:t>
            </a:r>
          </a:p>
        </p:txBody>
      </p:sp>
      <p:pic>
        <p:nvPicPr>
          <p:cNvPr id="455696" name="Picture 16"/>
          <p:cNvPicPr>
            <a:picLocks noChangeAspect="1" noChangeArrowheads="1"/>
          </p:cNvPicPr>
          <p:nvPr/>
        </p:nvPicPr>
        <p:blipFill>
          <a:blip r:embed="rId2" cstate="print"/>
          <a:srcRect l="3868" t="25021" r="51062" b="16663"/>
          <a:stretch>
            <a:fillRect/>
          </a:stretch>
        </p:blipFill>
        <p:spPr bwMode="auto">
          <a:xfrm>
            <a:off x="4114800" y="838200"/>
            <a:ext cx="2895600" cy="2895600"/>
          </a:xfrm>
          <a:prstGeom prst="rect">
            <a:avLst/>
          </a:prstGeom>
          <a:noFill/>
        </p:spPr>
      </p:pic>
      <p:pic>
        <p:nvPicPr>
          <p:cNvPr id="455698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9267" t="7458"/>
          <a:stretch>
            <a:fillRect/>
          </a:stretch>
        </p:blipFill>
        <p:spPr bwMode="auto">
          <a:xfrm>
            <a:off x="4038600" y="3657600"/>
            <a:ext cx="2984500" cy="28956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70" name="Picture 18"/>
          <p:cNvPicPr>
            <a:picLocks noChangeAspect="1" noChangeArrowheads="1"/>
          </p:cNvPicPr>
          <p:nvPr/>
        </p:nvPicPr>
        <p:blipFill>
          <a:blip r:embed="rId2" cstate="print"/>
          <a:srcRect l="3868" t="29187" r="56427" b="20827"/>
          <a:stretch>
            <a:fillRect/>
          </a:stretch>
        </p:blipFill>
        <p:spPr bwMode="auto">
          <a:xfrm>
            <a:off x="4343400" y="914400"/>
            <a:ext cx="2819400" cy="2743200"/>
          </a:xfrm>
          <a:prstGeom prst="rect">
            <a:avLst/>
          </a:prstGeom>
          <a:noFill/>
        </p:spPr>
      </p:pic>
      <p:sp>
        <p:nvSpPr>
          <p:cNvPr id="458766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Epithelium</a:t>
            </a:r>
          </a:p>
        </p:txBody>
      </p:sp>
      <p:sp>
        <p:nvSpPr>
          <p:cNvPr id="45876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4116387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Stratified </a:t>
            </a:r>
            <a:r>
              <a:rPr lang="en-US" sz="2800" dirty="0" err="1"/>
              <a:t>squamous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Cells at the free edge are flattened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Found as a protective covering where friction is common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Locations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Skin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Mouth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Esophagus</a:t>
            </a:r>
          </a:p>
        </p:txBody>
      </p:sp>
      <p:sp>
        <p:nvSpPr>
          <p:cNvPr id="458769" name="Text Box 17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3.18e</a:t>
            </a:r>
          </a:p>
        </p:txBody>
      </p:sp>
      <p:pic>
        <p:nvPicPr>
          <p:cNvPr id="458772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5556"/>
          <a:stretch>
            <a:fillRect/>
          </a:stretch>
        </p:blipFill>
        <p:spPr bwMode="auto">
          <a:xfrm>
            <a:off x="2743200" y="3810000"/>
            <a:ext cx="2906713" cy="25908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Epithelium</a:t>
            </a:r>
          </a:p>
        </p:txBody>
      </p:sp>
      <p:sp>
        <p:nvSpPr>
          <p:cNvPr id="4597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/>
              <a:t>Stratified </a:t>
            </a:r>
            <a:r>
              <a:rPr lang="en-US" dirty="0" err="1"/>
              <a:t>cuboidal</a:t>
            </a:r>
            <a:endParaRPr lang="en-US" dirty="0"/>
          </a:p>
          <a:p>
            <a:pPr lvl="1"/>
            <a:r>
              <a:rPr lang="en-US" dirty="0"/>
              <a:t>Two layers of </a:t>
            </a:r>
            <a:r>
              <a:rPr lang="en-US" dirty="0" err="1"/>
              <a:t>cuboidal</a:t>
            </a:r>
            <a:r>
              <a:rPr lang="en-US" dirty="0"/>
              <a:t> cells</a:t>
            </a:r>
          </a:p>
          <a:p>
            <a:r>
              <a:rPr lang="en-US" dirty="0"/>
              <a:t>Stratified columnar</a:t>
            </a:r>
          </a:p>
          <a:p>
            <a:pPr lvl="1"/>
            <a:r>
              <a:rPr lang="en-US" dirty="0"/>
              <a:t>Surface cells are columnar, cells underneath vary in size and shape</a:t>
            </a:r>
          </a:p>
          <a:p>
            <a:r>
              <a:rPr lang="en-US" dirty="0"/>
              <a:t>Stratified </a:t>
            </a:r>
            <a:r>
              <a:rPr lang="en-US" dirty="0" err="1"/>
              <a:t>cuboidal</a:t>
            </a:r>
            <a:r>
              <a:rPr lang="en-US" dirty="0"/>
              <a:t> and columnar</a:t>
            </a:r>
          </a:p>
          <a:p>
            <a:pPr lvl="1"/>
            <a:r>
              <a:rPr lang="en-US" dirty="0"/>
              <a:t>Rare in human body</a:t>
            </a:r>
          </a:p>
          <a:p>
            <a:pPr lvl="1"/>
            <a:r>
              <a:rPr lang="en-US" dirty="0"/>
              <a:t>Found mainly in ducts of large glands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Epithelium</a:t>
            </a:r>
          </a:p>
        </p:txBody>
      </p:sp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95400"/>
            <a:ext cx="4116387" cy="5181600"/>
          </a:xfrm>
        </p:spPr>
        <p:txBody>
          <a:bodyPr/>
          <a:lstStyle/>
          <a:p>
            <a:r>
              <a:rPr lang="en-US" dirty="0"/>
              <a:t>Transitional epithelium</a:t>
            </a:r>
          </a:p>
          <a:p>
            <a:pPr lvl="1"/>
            <a:r>
              <a:rPr lang="en-US" dirty="0"/>
              <a:t>Shape of cells depends upon the amount of stretching</a:t>
            </a:r>
          </a:p>
          <a:p>
            <a:pPr lvl="1"/>
            <a:r>
              <a:rPr lang="en-US" dirty="0"/>
              <a:t>Lines organs of the urinary system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3.18f</a:t>
            </a:r>
          </a:p>
        </p:txBody>
      </p:sp>
      <p:pic>
        <p:nvPicPr>
          <p:cNvPr id="460815" name="Picture 15"/>
          <p:cNvPicPr>
            <a:picLocks noChangeAspect="1" noChangeArrowheads="1"/>
          </p:cNvPicPr>
          <p:nvPr/>
        </p:nvPicPr>
        <p:blipFill>
          <a:blip r:embed="rId2" cstate="print"/>
          <a:srcRect l="2794" t="25021" r="58574" b="16663"/>
          <a:stretch>
            <a:fillRect/>
          </a:stretch>
        </p:blipFill>
        <p:spPr bwMode="auto">
          <a:xfrm>
            <a:off x="1524000" y="3505200"/>
            <a:ext cx="2481263" cy="2895600"/>
          </a:xfrm>
          <a:prstGeom prst="rect">
            <a:avLst/>
          </a:prstGeom>
          <a:noFill/>
        </p:spPr>
      </p:pic>
      <p:pic>
        <p:nvPicPr>
          <p:cNvPr id="46081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352800"/>
            <a:ext cx="2687638" cy="27432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Glandular Epithelium</a:t>
            </a:r>
          </a:p>
        </p:txBody>
      </p:sp>
      <p:sp>
        <p:nvSpPr>
          <p:cNvPr id="4618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4770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Gland – one or more cells that secretes a particular product</a:t>
            </a:r>
          </a:p>
          <a:p>
            <a:pPr>
              <a:lnSpc>
                <a:spcPct val="90000"/>
              </a:lnSpc>
            </a:pPr>
            <a:r>
              <a:rPr lang="en-US" dirty="0"/>
              <a:t>Two major gland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Endocrine gland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Ductless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Secretions are hormones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Exocrine gland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Empty through ducts to the epithelial surface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Include sweat and oil glands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 smtClean="0"/>
              <a:t>Please take 2 minutes to answer this question:</a:t>
            </a:r>
          </a:p>
          <a:p>
            <a:pPr lvl="1"/>
            <a:r>
              <a:rPr lang="en-US" dirty="0" smtClean="0"/>
              <a:t>How are you preparing for the test on THURSDAY?</a:t>
            </a:r>
          </a:p>
          <a:p>
            <a:pPr lvl="1"/>
            <a:r>
              <a:rPr lang="en-US" dirty="0" smtClean="0"/>
              <a:t>What are the topics that will be covered on this test?</a:t>
            </a:r>
          </a:p>
          <a:p>
            <a:pPr lvl="1"/>
            <a:r>
              <a:rPr lang="en-US" dirty="0" smtClean="0"/>
              <a:t>Zip Around!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</a:t>
            </a:r>
          </a:p>
        </p:txBody>
      </p:sp>
      <p:sp>
        <p:nvSpPr>
          <p:cNvPr id="4649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477000" cy="4937760"/>
          </a:xfrm>
        </p:spPr>
        <p:txBody>
          <a:bodyPr/>
          <a:lstStyle/>
          <a:p>
            <a:r>
              <a:rPr lang="en-US" dirty="0"/>
              <a:t>Found everywhere in the body</a:t>
            </a:r>
          </a:p>
          <a:p>
            <a:r>
              <a:rPr lang="en-US" dirty="0"/>
              <a:t>Includes the most abundant and widely distributed tissues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Binds body tissues together</a:t>
            </a:r>
          </a:p>
          <a:p>
            <a:pPr lvl="1"/>
            <a:r>
              <a:rPr lang="en-US" dirty="0"/>
              <a:t>Supports the body</a:t>
            </a:r>
          </a:p>
          <a:p>
            <a:pPr lvl="1"/>
            <a:r>
              <a:rPr lang="en-US" dirty="0"/>
              <a:t>Provides protection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Connective Tissue Characteristics</a:t>
            </a:r>
          </a:p>
        </p:txBody>
      </p:sp>
      <p:sp>
        <p:nvSpPr>
          <p:cNvPr id="4659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/>
              <a:t>Variations in blood supply</a:t>
            </a:r>
          </a:p>
          <a:p>
            <a:pPr lvl="1"/>
            <a:r>
              <a:rPr lang="en-US" dirty="0"/>
              <a:t>Some tissue types are well </a:t>
            </a:r>
            <a:r>
              <a:rPr lang="en-US" dirty="0" err="1"/>
              <a:t>vascularized</a:t>
            </a:r>
            <a:endParaRPr lang="en-US" dirty="0"/>
          </a:p>
          <a:p>
            <a:pPr lvl="1"/>
            <a:r>
              <a:rPr lang="en-US" dirty="0"/>
              <a:t>Some have poor blood supply or are </a:t>
            </a:r>
            <a:r>
              <a:rPr lang="en-US" dirty="0" err="1"/>
              <a:t>avascular</a:t>
            </a:r>
            <a:endParaRPr lang="en-US" dirty="0"/>
          </a:p>
          <a:p>
            <a:r>
              <a:rPr lang="en-US" dirty="0"/>
              <a:t>Extracellular matrix</a:t>
            </a:r>
          </a:p>
          <a:p>
            <a:pPr lvl="1"/>
            <a:r>
              <a:rPr lang="en-US" dirty="0"/>
              <a:t>Non-living material that surrounds living cells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Extracellular Matrix</a:t>
            </a:r>
          </a:p>
        </p:txBody>
      </p:sp>
      <p:sp>
        <p:nvSpPr>
          <p:cNvPr id="4669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sz="2800" dirty="0"/>
              <a:t>Two main elements</a:t>
            </a:r>
          </a:p>
          <a:p>
            <a:pPr lvl="1"/>
            <a:r>
              <a:rPr lang="en-US" sz="2800" dirty="0"/>
              <a:t>Ground substance – mostly water along with adhesion proteins and polysaccharide molecules</a:t>
            </a:r>
          </a:p>
          <a:p>
            <a:pPr lvl="1"/>
            <a:r>
              <a:rPr lang="en-US" sz="2800" dirty="0"/>
              <a:t>Fibers</a:t>
            </a:r>
          </a:p>
          <a:p>
            <a:pPr lvl="2"/>
            <a:r>
              <a:rPr lang="en-US" sz="2400" dirty="0"/>
              <a:t>Produced by the cells</a:t>
            </a:r>
          </a:p>
          <a:p>
            <a:pPr lvl="2"/>
            <a:r>
              <a:rPr lang="en-US" sz="2400" dirty="0"/>
              <a:t>Three types</a:t>
            </a:r>
          </a:p>
          <a:p>
            <a:pPr lvl="3"/>
            <a:r>
              <a:rPr lang="en-US" sz="2400" dirty="0"/>
              <a:t>Collagen fibers</a:t>
            </a:r>
          </a:p>
          <a:p>
            <a:pPr lvl="3"/>
            <a:r>
              <a:rPr lang="en-US" sz="2400" dirty="0"/>
              <a:t>Elastic fibers</a:t>
            </a:r>
          </a:p>
          <a:p>
            <a:pPr lvl="3"/>
            <a:r>
              <a:rPr lang="en-US" sz="2400" dirty="0"/>
              <a:t>Reticular fibers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007" name="Picture 15"/>
          <p:cNvPicPr>
            <a:picLocks noChangeAspect="1" noChangeArrowheads="1"/>
          </p:cNvPicPr>
          <p:nvPr/>
        </p:nvPicPr>
        <p:blipFill>
          <a:blip r:embed="rId2" cstate="print"/>
          <a:srcRect l="2147" t="26410" r="56003" b="19438"/>
          <a:stretch>
            <a:fillRect/>
          </a:stretch>
        </p:blipFill>
        <p:spPr bwMode="auto">
          <a:xfrm>
            <a:off x="4038600" y="1143000"/>
            <a:ext cx="2971800" cy="2971800"/>
          </a:xfrm>
          <a:prstGeom prst="rect">
            <a:avLst/>
          </a:prstGeom>
          <a:noFill/>
        </p:spPr>
      </p:pic>
      <p:sp>
        <p:nvSpPr>
          <p:cNvPr id="46900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690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181600"/>
          </a:xfrm>
        </p:spPr>
        <p:txBody>
          <a:bodyPr/>
          <a:lstStyle/>
          <a:p>
            <a:r>
              <a:rPr lang="en-US" sz="2800" dirty="0"/>
              <a:t>Bone (osseous tissue)</a:t>
            </a:r>
          </a:p>
          <a:p>
            <a:pPr lvl="1"/>
            <a:r>
              <a:rPr lang="en-US" sz="2800" dirty="0"/>
              <a:t>Composed of:</a:t>
            </a:r>
          </a:p>
          <a:p>
            <a:pPr lvl="2"/>
            <a:r>
              <a:rPr lang="en-US" sz="2400" dirty="0"/>
              <a:t>Bone cells in lacunae (cavities)</a:t>
            </a:r>
          </a:p>
          <a:p>
            <a:pPr lvl="2"/>
            <a:r>
              <a:rPr lang="en-US" sz="2400" dirty="0"/>
              <a:t>Hard matrix of calcium salts</a:t>
            </a:r>
          </a:p>
          <a:p>
            <a:pPr lvl="2"/>
            <a:r>
              <a:rPr lang="en-US" sz="2400" dirty="0"/>
              <a:t>Large numbers of collagen fibers</a:t>
            </a:r>
          </a:p>
          <a:p>
            <a:pPr lvl="1"/>
            <a:r>
              <a:rPr lang="en-US" sz="2800" dirty="0"/>
              <a:t>Used to protect and support the body</a:t>
            </a:r>
          </a:p>
        </p:txBody>
      </p:sp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3.19a</a:t>
            </a:r>
          </a:p>
        </p:txBody>
      </p:sp>
      <p:pic>
        <p:nvPicPr>
          <p:cNvPr id="469009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899" t="7692" r="4468"/>
          <a:stretch>
            <a:fillRect/>
          </a:stretch>
        </p:blipFill>
        <p:spPr bwMode="auto">
          <a:xfrm>
            <a:off x="3962400" y="3810000"/>
            <a:ext cx="3581400" cy="27432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00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Hyaline cartilage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common cartilage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Composed of: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Abundant collagen fibers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Rubbery matrix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Entire fetal skeleton is hyaline cartilage</a:t>
            </a:r>
          </a:p>
        </p:txBody>
      </p:sp>
      <p:sp>
        <p:nvSpPr>
          <p:cNvPr id="47003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3.19b</a:t>
            </a:r>
          </a:p>
        </p:txBody>
      </p:sp>
      <p:pic>
        <p:nvPicPr>
          <p:cNvPr id="470031" name="Picture 15"/>
          <p:cNvPicPr>
            <a:picLocks noChangeAspect="1" noChangeArrowheads="1"/>
          </p:cNvPicPr>
          <p:nvPr/>
        </p:nvPicPr>
        <p:blipFill>
          <a:blip r:embed="rId2" cstate="print"/>
          <a:srcRect l="2794" t="27798" r="57501" b="18051"/>
          <a:stretch>
            <a:fillRect/>
          </a:stretch>
        </p:blipFill>
        <p:spPr bwMode="auto">
          <a:xfrm>
            <a:off x="1066800" y="3886200"/>
            <a:ext cx="2819400" cy="2971800"/>
          </a:xfrm>
          <a:prstGeom prst="rect">
            <a:avLst/>
          </a:prstGeom>
          <a:noFill/>
        </p:spPr>
      </p:pic>
      <p:pic>
        <p:nvPicPr>
          <p:cNvPr id="47003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743200"/>
            <a:ext cx="3665538" cy="29083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105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/>
              <a:t>Elastic cartilage</a:t>
            </a:r>
          </a:p>
          <a:p>
            <a:pPr lvl="1"/>
            <a:r>
              <a:rPr lang="en-US" dirty="0"/>
              <a:t>Provides elasticity</a:t>
            </a:r>
          </a:p>
          <a:p>
            <a:pPr lvl="1"/>
            <a:r>
              <a:rPr lang="en-US" dirty="0"/>
              <a:t>Example: supports the external ear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5007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r>
              <a:rPr lang="en-US" dirty="0" err="1"/>
              <a:t>Fibrocartilage</a:t>
            </a:r>
            <a:endParaRPr lang="en-US" dirty="0"/>
          </a:p>
          <a:p>
            <a:pPr lvl="1"/>
            <a:r>
              <a:rPr lang="en-US" dirty="0"/>
              <a:t>Highly compressible</a:t>
            </a:r>
          </a:p>
          <a:p>
            <a:pPr lvl="1"/>
            <a:r>
              <a:rPr lang="en-US" dirty="0"/>
              <a:t>Example: forms cushion-like discs between vertebrae</a:t>
            </a:r>
          </a:p>
        </p:txBody>
      </p:sp>
      <p:sp>
        <p:nvSpPr>
          <p:cNvPr id="50075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3.19c</a:t>
            </a:r>
          </a:p>
        </p:txBody>
      </p:sp>
      <p:pic>
        <p:nvPicPr>
          <p:cNvPr id="500751" name="Picture 15"/>
          <p:cNvPicPr>
            <a:picLocks noChangeAspect="1" noChangeArrowheads="1"/>
          </p:cNvPicPr>
          <p:nvPr/>
        </p:nvPicPr>
        <p:blipFill>
          <a:blip r:embed="rId2" cstate="print"/>
          <a:srcRect t="27798" r="60295" b="19438"/>
          <a:stretch>
            <a:fillRect/>
          </a:stretch>
        </p:blipFill>
        <p:spPr bwMode="auto">
          <a:xfrm>
            <a:off x="609600" y="3200400"/>
            <a:ext cx="2819400" cy="2895600"/>
          </a:xfrm>
          <a:prstGeom prst="rect">
            <a:avLst/>
          </a:prstGeom>
          <a:noFill/>
        </p:spPr>
      </p:pic>
      <p:pic>
        <p:nvPicPr>
          <p:cNvPr id="50075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895600"/>
            <a:ext cx="3668713" cy="2824163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1" name="Picture 17"/>
          <p:cNvPicPr>
            <a:picLocks noChangeAspect="1" noChangeArrowheads="1"/>
          </p:cNvPicPr>
          <p:nvPr/>
        </p:nvPicPr>
        <p:blipFill>
          <a:blip r:embed="rId2" cstate="print"/>
          <a:srcRect t="25021" r="52783" b="22217"/>
          <a:stretch>
            <a:fillRect/>
          </a:stretch>
        </p:blipFill>
        <p:spPr bwMode="auto">
          <a:xfrm>
            <a:off x="3810000" y="1066800"/>
            <a:ext cx="3352800" cy="2895600"/>
          </a:xfrm>
          <a:prstGeom prst="rect">
            <a:avLst/>
          </a:prstGeom>
          <a:noFill/>
        </p:spPr>
      </p:pic>
      <p:pic>
        <p:nvPicPr>
          <p:cNvPr id="472085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886200"/>
            <a:ext cx="3124200" cy="2501900"/>
          </a:xfrm>
          <a:prstGeom prst="rect">
            <a:avLst/>
          </a:prstGeom>
          <a:noFill/>
        </p:spPr>
      </p:pic>
      <p:sp>
        <p:nvSpPr>
          <p:cNvPr id="472078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207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4116387" cy="5334000"/>
          </a:xfrm>
        </p:spPr>
        <p:txBody>
          <a:bodyPr/>
          <a:lstStyle/>
          <a:p>
            <a:r>
              <a:rPr lang="en-US" sz="2800" dirty="0"/>
              <a:t>Dense connective tissue</a:t>
            </a:r>
          </a:p>
          <a:p>
            <a:pPr lvl="1"/>
            <a:r>
              <a:rPr lang="en-US" sz="2800" dirty="0"/>
              <a:t>Main matrix element is collagen fibers</a:t>
            </a:r>
          </a:p>
          <a:p>
            <a:pPr lvl="1"/>
            <a:r>
              <a:rPr lang="en-US" sz="2800" dirty="0"/>
              <a:t>Cells are fibroblasts</a:t>
            </a:r>
          </a:p>
          <a:p>
            <a:pPr lvl="1"/>
            <a:r>
              <a:rPr lang="en-US" sz="2800" dirty="0"/>
              <a:t>Examples</a:t>
            </a:r>
          </a:p>
          <a:p>
            <a:pPr lvl="2"/>
            <a:r>
              <a:rPr lang="en-US" sz="2400" dirty="0"/>
              <a:t>Tendon – attach muscle to bone</a:t>
            </a:r>
          </a:p>
          <a:p>
            <a:pPr lvl="2"/>
            <a:r>
              <a:rPr lang="en-US" sz="2400" dirty="0"/>
              <a:t>Ligaments – attach bone to bone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3.19d</a:t>
            </a:r>
          </a:p>
        </p:txBody>
      </p:sp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3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31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Areolar</a:t>
            </a:r>
            <a:r>
              <a:rPr lang="en-US" dirty="0"/>
              <a:t> connective tissue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widely distributed </a:t>
            </a:r>
            <a:br>
              <a:rPr lang="en-US" dirty="0"/>
            </a:br>
            <a:r>
              <a:rPr lang="en-US" dirty="0"/>
              <a:t>connective tissue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Soft, pliable tissue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all fiber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soak up excess fluid</a:t>
            </a:r>
          </a:p>
        </p:txBody>
      </p:sp>
      <p:sp>
        <p:nvSpPr>
          <p:cNvPr id="473105" name="Text Box 17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3.19e</a:t>
            </a:r>
          </a:p>
        </p:txBody>
      </p:sp>
      <p:pic>
        <p:nvPicPr>
          <p:cNvPr id="473106" name="Picture 18"/>
          <p:cNvPicPr>
            <a:picLocks noChangeAspect="1" noChangeArrowheads="1"/>
          </p:cNvPicPr>
          <p:nvPr/>
        </p:nvPicPr>
        <p:blipFill>
          <a:blip r:embed="rId2" cstate="print"/>
          <a:srcRect l="2794" t="25021" r="52136" b="18051"/>
          <a:stretch>
            <a:fillRect/>
          </a:stretch>
        </p:blipFill>
        <p:spPr bwMode="auto">
          <a:xfrm>
            <a:off x="381000" y="3505200"/>
            <a:ext cx="3200400" cy="3124200"/>
          </a:xfrm>
          <a:prstGeom prst="rect">
            <a:avLst/>
          </a:prstGeom>
          <a:noFill/>
        </p:spPr>
      </p:pic>
      <p:pic>
        <p:nvPicPr>
          <p:cNvPr id="473108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216" t="5405"/>
          <a:stretch>
            <a:fillRect/>
          </a:stretch>
        </p:blipFill>
        <p:spPr bwMode="auto">
          <a:xfrm>
            <a:off x="3733800" y="3429000"/>
            <a:ext cx="3363913" cy="26670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30" name="Picture 18"/>
          <p:cNvPicPr>
            <a:picLocks noChangeAspect="1" noChangeArrowheads="1"/>
          </p:cNvPicPr>
          <p:nvPr/>
        </p:nvPicPr>
        <p:blipFill>
          <a:blip r:embed="rId2" cstate="print"/>
          <a:srcRect l="2794" t="27798" r="53209" b="20827"/>
          <a:stretch>
            <a:fillRect/>
          </a:stretch>
        </p:blipFill>
        <p:spPr bwMode="auto">
          <a:xfrm>
            <a:off x="4038600" y="914400"/>
            <a:ext cx="3124200" cy="2819400"/>
          </a:xfrm>
          <a:prstGeom prst="rect">
            <a:avLst/>
          </a:prstGeom>
          <a:noFill/>
        </p:spPr>
      </p:pic>
      <p:sp>
        <p:nvSpPr>
          <p:cNvPr id="47412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3.19f</a:t>
            </a:r>
          </a:p>
        </p:txBody>
      </p:sp>
      <p:sp>
        <p:nvSpPr>
          <p:cNvPr id="474128" name="Rectangle 16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412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411638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Adipose tissue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Matrix is an </a:t>
            </a:r>
            <a:r>
              <a:rPr lang="en-US" sz="2800" dirty="0" err="1"/>
              <a:t>areolar</a:t>
            </a:r>
            <a:r>
              <a:rPr lang="en-US" sz="2800" dirty="0"/>
              <a:t> tissue in which fat globules predominate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Many cells contain </a:t>
            </a:r>
            <a:br>
              <a:rPr lang="en-US" sz="2800" dirty="0"/>
            </a:br>
            <a:r>
              <a:rPr lang="en-US" sz="2800" dirty="0"/>
              <a:t>large lipid deposits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Functions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Insulates the body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Protects some organs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Serves as a site of </a:t>
            </a:r>
            <a:br>
              <a:rPr lang="en-US" sz="2400" dirty="0"/>
            </a:br>
            <a:r>
              <a:rPr lang="en-US" sz="2400" dirty="0"/>
              <a:t>fuel storage</a:t>
            </a:r>
          </a:p>
        </p:txBody>
      </p:sp>
      <p:pic>
        <p:nvPicPr>
          <p:cNvPr id="474132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3360738" cy="2747963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 smtClean="0"/>
              <a:t>Please take 2 minutes to answer this question:</a:t>
            </a:r>
          </a:p>
          <a:p>
            <a:pPr lvl="1"/>
            <a:r>
              <a:rPr lang="en-US" dirty="0" smtClean="0"/>
              <a:t>How many basic types of tissues does the human body have?</a:t>
            </a:r>
          </a:p>
          <a:p>
            <a:pPr lvl="1"/>
            <a:r>
              <a:rPr lang="en-US" dirty="0" smtClean="0"/>
              <a:t>Why do we have different tissues?</a:t>
            </a:r>
          </a:p>
          <a:p>
            <a:pPr lvl="1"/>
            <a:r>
              <a:rPr lang="en-US" dirty="0" smtClean="0"/>
              <a:t>Run through the zip </a:t>
            </a:r>
            <a:r>
              <a:rPr lang="en-US" smtClean="0"/>
              <a:t>around again?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53" name="Picture 17"/>
          <p:cNvPicPr>
            <a:picLocks noChangeAspect="1" noChangeArrowheads="1"/>
          </p:cNvPicPr>
          <p:nvPr/>
        </p:nvPicPr>
        <p:blipFill>
          <a:blip r:embed="rId2" cstate="print"/>
          <a:srcRect t="26381" r="61368" b="20856"/>
          <a:stretch>
            <a:fillRect/>
          </a:stretch>
        </p:blipFill>
        <p:spPr bwMode="auto">
          <a:xfrm>
            <a:off x="4343400" y="914400"/>
            <a:ext cx="2743200" cy="2895600"/>
          </a:xfrm>
          <a:prstGeom prst="rect">
            <a:avLst/>
          </a:prstGeom>
          <a:noFill/>
        </p:spPr>
      </p:pic>
      <p:sp>
        <p:nvSpPr>
          <p:cNvPr id="475150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51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Reticular connective tissue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Delicate network of interwoven fibers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Forms </a:t>
            </a:r>
            <a:r>
              <a:rPr lang="en-US" sz="2800" dirty="0" err="1"/>
              <a:t>stroma</a:t>
            </a:r>
            <a:r>
              <a:rPr lang="en-US" sz="2800" dirty="0"/>
              <a:t> (internal supporting network) of </a:t>
            </a:r>
            <a:br>
              <a:rPr lang="en-US" sz="2800" dirty="0"/>
            </a:br>
            <a:r>
              <a:rPr lang="en-US" sz="2800" dirty="0"/>
              <a:t>lymphoid organs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Lymph nodes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Spleen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Bone marrow</a:t>
            </a:r>
          </a:p>
        </p:txBody>
      </p:sp>
      <p:sp>
        <p:nvSpPr>
          <p:cNvPr id="475152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3.19g</a:t>
            </a:r>
          </a:p>
        </p:txBody>
      </p:sp>
      <p:pic>
        <p:nvPicPr>
          <p:cNvPr id="475155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729037"/>
            <a:ext cx="3821113" cy="2824163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7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2563"/>
          <a:stretch>
            <a:fillRect/>
          </a:stretch>
        </p:blipFill>
        <p:spPr bwMode="auto">
          <a:xfrm>
            <a:off x="3352800" y="3641725"/>
            <a:ext cx="3733800" cy="2759075"/>
          </a:xfrm>
          <a:prstGeom prst="rect">
            <a:avLst/>
          </a:prstGeom>
          <a:noFill/>
        </p:spPr>
      </p:pic>
      <p:sp>
        <p:nvSpPr>
          <p:cNvPr id="476173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Types</a:t>
            </a:r>
          </a:p>
        </p:txBody>
      </p:sp>
      <p:sp>
        <p:nvSpPr>
          <p:cNvPr id="4761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4116387" cy="5334000"/>
          </a:xfrm>
        </p:spPr>
        <p:txBody>
          <a:bodyPr/>
          <a:lstStyle/>
          <a:p>
            <a:r>
              <a:rPr lang="en-US" dirty="0"/>
              <a:t>Blood</a:t>
            </a:r>
          </a:p>
          <a:p>
            <a:pPr lvl="1"/>
            <a:r>
              <a:rPr lang="en-US" dirty="0"/>
              <a:t>Blood cells surrounded by fluid matrix</a:t>
            </a:r>
          </a:p>
          <a:p>
            <a:pPr lvl="1"/>
            <a:r>
              <a:rPr lang="en-US" dirty="0"/>
              <a:t>Fibers are visible during clotting</a:t>
            </a:r>
          </a:p>
          <a:p>
            <a:pPr lvl="1"/>
            <a:r>
              <a:rPr lang="en-US" dirty="0"/>
              <a:t>Functions as the transport vehicle for materials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3.19h</a:t>
            </a:r>
          </a:p>
        </p:txBody>
      </p:sp>
      <p:pic>
        <p:nvPicPr>
          <p:cNvPr id="476176" name="Picture 16"/>
          <p:cNvPicPr>
            <a:picLocks noChangeAspect="1" noChangeArrowheads="1"/>
          </p:cNvPicPr>
          <p:nvPr/>
        </p:nvPicPr>
        <p:blipFill>
          <a:blip r:embed="rId3" cstate="print"/>
          <a:srcRect t="25021" r="59222" b="22217"/>
          <a:stretch>
            <a:fillRect/>
          </a:stretch>
        </p:blipFill>
        <p:spPr bwMode="auto">
          <a:xfrm>
            <a:off x="457200" y="3810000"/>
            <a:ext cx="2895600" cy="2895600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8" name="Picture 18"/>
          <p:cNvPicPr>
            <a:picLocks noChangeAspect="1" noChangeArrowheads="1"/>
          </p:cNvPicPr>
          <p:nvPr/>
        </p:nvPicPr>
        <p:blipFill>
          <a:blip r:embed="rId2" cstate="print"/>
          <a:srcRect l="2147" t="22215" r="51711" b="15303"/>
          <a:stretch>
            <a:fillRect/>
          </a:stretch>
        </p:blipFill>
        <p:spPr bwMode="auto">
          <a:xfrm>
            <a:off x="4191000" y="1219200"/>
            <a:ext cx="2838450" cy="2971800"/>
          </a:xfrm>
          <a:prstGeom prst="rect">
            <a:avLst/>
          </a:prstGeom>
          <a:noFill/>
        </p:spPr>
      </p:pic>
      <p:sp>
        <p:nvSpPr>
          <p:cNvPr id="481295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Tissue</a:t>
            </a:r>
          </a:p>
        </p:txBody>
      </p:sp>
      <p:sp>
        <p:nvSpPr>
          <p:cNvPr id="48129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257800"/>
          </a:xfrm>
        </p:spPr>
        <p:txBody>
          <a:bodyPr/>
          <a:lstStyle/>
          <a:p>
            <a:r>
              <a:rPr lang="en-US" dirty="0"/>
              <a:t>Neurons and nerve support cells</a:t>
            </a:r>
          </a:p>
          <a:p>
            <a:r>
              <a:rPr lang="en-US" dirty="0"/>
              <a:t>Function is to send impulses to other areas of the body</a:t>
            </a:r>
          </a:p>
          <a:p>
            <a:pPr lvl="1"/>
            <a:r>
              <a:rPr lang="en-US" dirty="0"/>
              <a:t>Irritability</a:t>
            </a:r>
          </a:p>
          <a:p>
            <a:pPr lvl="1"/>
            <a:r>
              <a:rPr lang="en-US" dirty="0"/>
              <a:t>Conductivity</a:t>
            </a:r>
          </a:p>
        </p:txBody>
      </p:sp>
      <p:sp>
        <p:nvSpPr>
          <p:cNvPr id="481297" name="Text Box 17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3.21</a:t>
            </a:r>
          </a:p>
        </p:txBody>
      </p:sp>
      <p:pic>
        <p:nvPicPr>
          <p:cNvPr id="481299" name="Picture 19"/>
          <p:cNvPicPr>
            <a:picLocks noChangeAspect="1" noChangeArrowheads="1"/>
          </p:cNvPicPr>
          <p:nvPr/>
        </p:nvPicPr>
        <p:blipFill>
          <a:blip r:embed="rId2" cstate="print"/>
          <a:srcRect l="47865" t="33353" r="2773" b="15274"/>
          <a:stretch>
            <a:fillRect/>
          </a:stretch>
        </p:blipFill>
        <p:spPr bwMode="auto">
          <a:xfrm>
            <a:off x="1066800" y="4267200"/>
            <a:ext cx="2819400" cy="2268538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9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</a:t>
            </a:r>
          </a:p>
        </p:txBody>
      </p:sp>
      <p:sp>
        <p:nvSpPr>
          <p:cNvPr id="4771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629400" cy="4937760"/>
          </a:xfrm>
        </p:spPr>
        <p:txBody>
          <a:bodyPr/>
          <a:lstStyle/>
          <a:p>
            <a:r>
              <a:rPr lang="en-US" dirty="0"/>
              <a:t>Function is to produce movement</a:t>
            </a:r>
          </a:p>
          <a:p>
            <a:r>
              <a:rPr lang="en-US" dirty="0"/>
              <a:t>Three types</a:t>
            </a:r>
          </a:p>
          <a:p>
            <a:pPr lvl="1"/>
            <a:r>
              <a:rPr lang="en-US" dirty="0"/>
              <a:t>Skeletal muscle</a:t>
            </a:r>
          </a:p>
          <a:p>
            <a:pPr lvl="1"/>
            <a:r>
              <a:rPr lang="en-US" dirty="0"/>
              <a:t>Cardiac muscle</a:t>
            </a:r>
          </a:p>
          <a:p>
            <a:pPr lvl="1"/>
            <a:r>
              <a:rPr lang="en-US" dirty="0"/>
              <a:t>Smooth muscle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2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Tissue Types</a:t>
            </a:r>
          </a:p>
        </p:txBody>
      </p:sp>
      <p:sp>
        <p:nvSpPr>
          <p:cNvPr id="478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497387" cy="5257800"/>
          </a:xfrm>
        </p:spPr>
        <p:txBody>
          <a:bodyPr/>
          <a:lstStyle/>
          <a:p>
            <a:r>
              <a:rPr lang="en-US" dirty="0"/>
              <a:t>Skeletal muscle</a:t>
            </a:r>
          </a:p>
          <a:p>
            <a:pPr lvl="1"/>
            <a:r>
              <a:rPr lang="en-US" dirty="0"/>
              <a:t>Can be controlled voluntarily</a:t>
            </a:r>
          </a:p>
          <a:p>
            <a:pPr lvl="1"/>
            <a:r>
              <a:rPr lang="en-US" dirty="0"/>
              <a:t>Cells attach to connective tissue</a:t>
            </a:r>
          </a:p>
          <a:p>
            <a:pPr lvl="1"/>
            <a:r>
              <a:rPr lang="en-US" dirty="0"/>
              <a:t>Cells are striated</a:t>
            </a:r>
          </a:p>
          <a:p>
            <a:pPr lvl="1"/>
            <a:r>
              <a:rPr lang="en-US" dirty="0"/>
              <a:t>Cells have more than one nucleus</a:t>
            </a:r>
          </a:p>
        </p:txBody>
      </p:sp>
      <p:sp>
        <p:nvSpPr>
          <p:cNvPr id="478222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3.20a</a:t>
            </a:r>
          </a:p>
        </p:txBody>
      </p:sp>
      <p:pic>
        <p:nvPicPr>
          <p:cNvPr id="478223" name="Picture 15"/>
          <p:cNvPicPr>
            <a:picLocks noChangeAspect="1" noChangeArrowheads="1"/>
          </p:cNvPicPr>
          <p:nvPr/>
        </p:nvPicPr>
        <p:blipFill>
          <a:blip r:embed="rId2" cstate="print"/>
          <a:srcRect l="2794" t="27798" r="57501" b="20827"/>
          <a:stretch>
            <a:fillRect/>
          </a:stretch>
        </p:blipFill>
        <p:spPr bwMode="auto">
          <a:xfrm>
            <a:off x="4114800" y="2514600"/>
            <a:ext cx="2819400" cy="2819400"/>
          </a:xfrm>
          <a:prstGeom prst="rect">
            <a:avLst/>
          </a:prstGeom>
          <a:noFill/>
        </p:spPr>
      </p:pic>
      <p:pic>
        <p:nvPicPr>
          <p:cNvPr id="478227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5919" t="5547"/>
          <a:stretch>
            <a:fillRect/>
          </a:stretch>
        </p:blipFill>
        <p:spPr bwMode="auto">
          <a:xfrm>
            <a:off x="762000" y="4033837"/>
            <a:ext cx="3633788" cy="2595563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47" name="Picture 15"/>
          <p:cNvPicPr>
            <a:picLocks noChangeAspect="1" noChangeArrowheads="1"/>
          </p:cNvPicPr>
          <p:nvPr/>
        </p:nvPicPr>
        <p:blipFill>
          <a:blip r:embed="rId2" cstate="print"/>
          <a:srcRect l="6013" t="27798" r="55354" b="19438"/>
          <a:stretch>
            <a:fillRect/>
          </a:stretch>
        </p:blipFill>
        <p:spPr bwMode="auto">
          <a:xfrm>
            <a:off x="4343400" y="838200"/>
            <a:ext cx="2743200" cy="2895600"/>
          </a:xfrm>
          <a:prstGeom prst="rect">
            <a:avLst/>
          </a:prstGeom>
          <a:noFill/>
        </p:spPr>
      </p:pic>
      <p:pic>
        <p:nvPicPr>
          <p:cNvPr id="479250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5380" t="5397" r="9856"/>
          <a:stretch>
            <a:fillRect/>
          </a:stretch>
        </p:blipFill>
        <p:spPr bwMode="auto">
          <a:xfrm>
            <a:off x="3733800" y="3805237"/>
            <a:ext cx="3276600" cy="2671763"/>
          </a:xfrm>
          <a:prstGeom prst="rect">
            <a:avLst/>
          </a:prstGeom>
          <a:noFill/>
        </p:spPr>
      </p:pic>
      <p:sp>
        <p:nvSpPr>
          <p:cNvPr id="47924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 Types</a:t>
            </a:r>
          </a:p>
        </p:txBody>
      </p:sp>
      <p:sp>
        <p:nvSpPr>
          <p:cNvPr id="4792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4116387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Cardiac muscle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Found only in the heart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Function is to pump blood (involuntary)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Cells attached to other cardiac muscle cells at intercalated disks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Cells are striated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One nucleus per cell</a:t>
            </a:r>
          </a:p>
        </p:txBody>
      </p:sp>
      <p:sp>
        <p:nvSpPr>
          <p:cNvPr id="47924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3.20b</a:t>
            </a:r>
          </a:p>
        </p:txBody>
      </p:sp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71" name="Picture 15"/>
          <p:cNvPicPr>
            <a:picLocks noChangeAspect="1" noChangeArrowheads="1"/>
          </p:cNvPicPr>
          <p:nvPr/>
        </p:nvPicPr>
        <p:blipFill>
          <a:blip r:embed="rId2" cstate="print"/>
          <a:srcRect l="6013" t="27798" r="57501" b="18051"/>
          <a:stretch>
            <a:fillRect/>
          </a:stretch>
        </p:blipFill>
        <p:spPr bwMode="auto">
          <a:xfrm>
            <a:off x="4419600" y="838200"/>
            <a:ext cx="2590800" cy="2971800"/>
          </a:xfrm>
          <a:prstGeom prst="rect">
            <a:avLst/>
          </a:prstGeom>
          <a:noFill/>
        </p:spPr>
      </p:pic>
      <p:pic>
        <p:nvPicPr>
          <p:cNvPr id="480272" name="Picture 16"/>
          <p:cNvPicPr>
            <a:picLocks noChangeAspect="1" noChangeArrowheads="1"/>
          </p:cNvPicPr>
          <p:nvPr/>
        </p:nvPicPr>
        <p:blipFill>
          <a:blip r:embed="rId2" cstate="print"/>
          <a:srcRect l="47865" t="31964" r="5992" b="18050"/>
          <a:stretch>
            <a:fillRect/>
          </a:stretch>
        </p:blipFill>
        <p:spPr bwMode="auto">
          <a:xfrm>
            <a:off x="3886200" y="3581400"/>
            <a:ext cx="3276600" cy="2743200"/>
          </a:xfrm>
          <a:prstGeom prst="rect">
            <a:avLst/>
          </a:prstGeom>
          <a:noFill/>
        </p:spPr>
      </p:pic>
      <p:sp>
        <p:nvSpPr>
          <p:cNvPr id="48026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 Types</a:t>
            </a:r>
          </a:p>
        </p:txBody>
      </p:sp>
      <p:sp>
        <p:nvSpPr>
          <p:cNvPr id="480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116387" cy="5181600"/>
          </a:xfrm>
        </p:spPr>
        <p:txBody>
          <a:bodyPr/>
          <a:lstStyle/>
          <a:p>
            <a:r>
              <a:rPr lang="en-US" sz="2800" dirty="0"/>
              <a:t>Smooth muscle</a:t>
            </a:r>
          </a:p>
          <a:p>
            <a:pPr lvl="1"/>
            <a:r>
              <a:rPr lang="en-US" sz="2800" dirty="0"/>
              <a:t>Involuntary muscle</a:t>
            </a:r>
          </a:p>
          <a:p>
            <a:pPr lvl="1"/>
            <a:r>
              <a:rPr lang="en-US" sz="2800" dirty="0"/>
              <a:t>Surrounds hollow organs</a:t>
            </a:r>
          </a:p>
          <a:p>
            <a:pPr lvl="1"/>
            <a:r>
              <a:rPr lang="en-US" sz="2800" dirty="0"/>
              <a:t>Attached to other smooth muscle cells</a:t>
            </a:r>
          </a:p>
          <a:p>
            <a:pPr lvl="1"/>
            <a:r>
              <a:rPr lang="en-US" sz="2800" dirty="0"/>
              <a:t>No visible striations</a:t>
            </a:r>
          </a:p>
          <a:p>
            <a:pPr lvl="1"/>
            <a:r>
              <a:rPr lang="en-US" sz="2800" dirty="0"/>
              <a:t>One nucleus per cell</a:t>
            </a:r>
          </a:p>
        </p:txBody>
      </p:sp>
      <p:sp>
        <p:nvSpPr>
          <p:cNvPr id="48027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26292"/>
                </a:solidFill>
                <a:latin typeface="Arial" charset="0"/>
              </a:rPr>
              <a:t>Figure 3.20c</a:t>
            </a:r>
          </a:p>
        </p:txBody>
      </p:sp>
      <p:sp>
        <p:nvSpPr>
          <p:cNvPr id="7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Repair</a:t>
            </a:r>
          </a:p>
        </p:txBody>
      </p:sp>
      <p:sp>
        <p:nvSpPr>
          <p:cNvPr id="482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Regeneration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Replacement of destroyed tissue by the same kind of cells</a:t>
            </a:r>
          </a:p>
          <a:p>
            <a:pPr>
              <a:lnSpc>
                <a:spcPct val="90000"/>
              </a:lnSpc>
            </a:pPr>
            <a:r>
              <a:rPr lang="en-US" dirty="0"/>
              <a:t>Fibrosis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Repair by dense fibrous connective tissue (scar tissue)</a:t>
            </a:r>
          </a:p>
          <a:p>
            <a:pPr>
              <a:lnSpc>
                <a:spcPct val="90000"/>
              </a:lnSpc>
            </a:pPr>
            <a:r>
              <a:rPr lang="en-US" dirty="0"/>
              <a:t>Determination of method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Type of tissue damaged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Severity of the injury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 in Tissue Repair</a:t>
            </a:r>
          </a:p>
        </p:txBody>
      </p:sp>
      <p:sp>
        <p:nvSpPr>
          <p:cNvPr id="48333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629400" cy="4937760"/>
          </a:xfrm>
        </p:spPr>
        <p:txBody>
          <a:bodyPr/>
          <a:lstStyle/>
          <a:p>
            <a:r>
              <a:rPr lang="en-US" dirty="0"/>
              <a:t>Capillaries become very permeable</a:t>
            </a:r>
          </a:p>
          <a:p>
            <a:pPr lvl="1"/>
            <a:r>
              <a:rPr lang="en-US" dirty="0"/>
              <a:t>Introduce clotting proteins</a:t>
            </a:r>
          </a:p>
          <a:p>
            <a:pPr lvl="1"/>
            <a:r>
              <a:rPr lang="en-US" dirty="0"/>
              <a:t>Wall off injured area</a:t>
            </a:r>
          </a:p>
          <a:p>
            <a:r>
              <a:rPr lang="en-US" dirty="0"/>
              <a:t>Formation of granulation tissue</a:t>
            </a:r>
          </a:p>
          <a:p>
            <a:r>
              <a:rPr lang="en-US" dirty="0"/>
              <a:t>Regeneration of surface epithelium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6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Regeneration of Tissues</a:t>
            </a:r>
          </a:p>
        </p:txBody>
      </p:sp>
      <p:sp>
        <p:nvSpPr>
          <p:cNvPr id="4843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sz="2800" dirty="0"/>
              <a:t>Tissues that regenerate easily</a:t>
            </a:r>
          </a:p>
          <a:p>
            <a:pPr lvl="1"/>
            <a:r>
              <a:rPr lang="en-US" sz="2800" dirty="0"/>
              <a:t>Epithelial tissue</a:t>
            </a:r>
          </a:p>
          <a:p>
            <a:pPr lvl="1"/>
            <a:r>
              <a:rPr lang="en-US" sz="2800" dirty="0"/>
              <a:t>Fibrous connective tissue and bone</a:t>
            </a:r>
          </a:p>
          <a:p>
            <a:r>
              <a:rPr lang="en-US" sz="2800" dirty="0"/>
              <a:t>Tissues that regenerate poorly</a:t>
            </a:r>
          </a:p>
          <a:p>
            <a:pPr lvl="1"/>
            <a:r>
              <a:rPr lang="en-US" sz="2800" dirty="0"/>
              <a:t>Skeletal muscle</a:t>
            </a:r>
          </a:p>
          <a:p>
            <a:r>
              <a:rPr lang="en-US" sz="2800" dirty="0"/>
              <a:t>Tissues that are replaced largely with scar tissue</a:t>
            </a:r>
          </a:p>
          <a:p>
            <a:pPr lvl="1"/>
            <a:r>
              <a:rPr lang="en-US" sz="2800" dirty="0"/>
              <a:t>Cardiac muscle</a:t>
            </a:r>
          </a:p>
          <a:p>
            <a:pPr lvl="1"/>
            <a:r>
              <a:rPr lang="en-US" sz="2800" dirty="0"/>
              <a:t>Nervous tissue within the brain and spinal cord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 smtClean="0"/>
              <a:t>Please take 2 minutes to answer this question:</a:t>
            </a:r>
          </a:p>
          <a:p>
            <a:pPr lvl="1"/>
            <a:r>
              <a:rPr lang="en-US" dirty="0" smtClean="0"/>
              <a:t>What is the difference between tendons and ligaments?</a:t>
            </a:r>
          </a:p>
          <a:p>
            <a:pPr lvl="1"/>
            <a:r>
              <a:rPr lang="en-US" dirty="0" smtClean="0"/>
              <a:t>Run through the zip around again?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1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 of Tissue</a:t>
            </a:r>
          </a:p>
        </p:txBody>
      </p:sp>
      <p:sp>
        <p:nvSpPr>
          <p:cNvPr id="48641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/>
              <a:t>Epithelial tissue arises from all three primary germ layers</a:t>
            </a:r>
          </a:p>
          <a:p>
            <a:r>
              <a:rPr lang="en-US" dirty="0"/>
              <a:t>Muscle and connective tissue arise from the mesoderm</a:t>
            </a:r>
          </a:p>
          <a:p>
            <a:r>
              <a:rPr lang="en-US" dirty="0"/>
              <a:t>Nervous tissue arises from the ectoderm</a:t>
            </a:r>
          </a:p>
          <a:p>
            <a:r>
              <a:rPr lang="en-US" dirty="0"/>
              <a:t>With old age there is a decrease in mass and </a:t>
            </a:r>
            <a:r>
              <a:rPr lang="en-US" dirty="0" smtClean="0"/>
              <a:t>viability </a:t>
            </a:r>
            <a:r>
              <a:rPr lang="en-US" dirty="0"/>
              <a:t>in most tissues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Content:</a:t>
            </a:r>
          </a:p>
          <a:p>
            <a:r>
              <a:rPr lang="en-US" dirty="0" smtClean="0"/>
              <a:t>Describe the four body tissues.</a:t>
            </a:r>
          </a:p>
          <a:p>
            <a:r>
              <a:rPr lang="en-US" dirty="0" smtClean="0"/>
              <a:t>Correctly indentify the characteristics of each type of body tissue and locate them within the body.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Language:</a:t>
            </a:r>
          </a:p>
          <a:p>
            <a:r>
              <a:rPr lang="en-US" dirty="0" smtClean="0"/>
              <a:t>Compare and contrast the four basic body tissues</a:t>
            </a:r>
            <a:endParaRPr lang="en-US" dirty="0"/>
          </a:p>
        </p:txBody>
      </p:sp>
      <p:sp>
        <p:nvSpPr>
          <p:cNvPr id="5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  <p:pic>
        <p:nvPicPr>
          <p:cNvPr id="56322" name="Picture 2" descr="'Well, there don't seem to be any broken bones, ,,, Ha I've always wanted to say that,' by Moore, St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90600"/>
            <a:ext cx="4410075" cy="552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532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Content:</a:t>
            </a:r>
          </a:p>
          <a:p>
            <a:r>
              <a:rPr lang="en-US" dirty="0" smtClean="0"/>
              <a:t>Describe the four body tissues.</a:t>
            </a:r>
          </a:p>
          <a:p>
            <a:r>
              <a:rPr lang="en-US" dirty="0" smtClean="0"/>
              <a:t>Correctly indentify the characteristics of each type of body tissue and locate them within the body.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Language:</a:t>
            </a:r>
          </a:p>
          <a:p>
            <a:r>
              <a:rPr lang="en-US" dirty="0" smtClean="0"/>
              <a:t>Compare and contrast the four basic body tissues</a:t>
            </a:r>
            <a:endParaRPr lang="en-US" dirty="0"/>
          </a:p>
        </p:txBody>
      </p:sp>
      <p:sp>
        <p:nvSpPr>
          <p:cNvPr id="5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Tissues</a:t>
            </a:r>
          </a:p>
        </p:txBody>
      </p:sp>
      <p:sp>
        <p:nvSpPr>
          <p:cNvPr id="4485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Cells are specialized for particular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Tissues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Groups of cells with similar structure and function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Four primary types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Epithelium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Connective tissue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Nervous tissue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Muscle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Tissues</a:t>
            </a:r>
          </a:p>
        </p:txBody>
      </p:sp>
      <p:sp>
        <p:nvSpPr>
          <p:cNvPr id="4495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6294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Found in different areas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Body coverings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Body linings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Glandular tissue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Protection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Absorption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Filtration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Secretion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Epithelium Characteristics</a:t>
            </a:r>
          </a:p>
        </p:txBody>
      </p:sp>
      <p:sp>
        <p:nvSpPr>
          <p:cNvPr id="45057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3200" cy="4937760"/>
          </a:xfrm>
        </p:spPr>
        <p:txBody>
          <a:bodyPr/>
          <a:lstStyle/>
          <a:p>
            <a:r>
              <a:rPr lang="en-US" dirty="0"/>
              <a:t>Cells fit closely together</a:t>
            </a:r>
          </a:p>
          <a:p>
            <a:r>
              <a:rPr lang="en-US" dirty="0"/>
              <a:t>Tissue layer always has one free surface</a:t>
            </a:r>
          </a:p>
          <a:p>
            <a:r>
              <a:rPr lang="en-US" dirty="0"/>
              <a:t>The lower surface is bound by a basement membrane</a:t>
            </a:r>
          </a:p>
          <a:p>
            <a:r>
              <a:rPr lang="en-US" dirty="0" err="1"/>
              <a:t>Avascular</a:t>
            </a:r>
            <a:r>
              <a:rPr lang="en-US" dirty="0"/>
              <a:t> (have no blood supply)</a:t>
            </a:r>
          </a:p>
          <a:p>
            <a:r>
              <a:rPr lang="en-US" dirty="0"/>
              <a:t>Regenerate easily if well nourished</a:t>
            </a:r>
          </a:p>
        </p:txBody>
      </p:sp>
      <p:sp>
        <p:nvSpPr>
          <p:cNvPr id="4" name="Rectangle 28"/>
          <p:cNvSpPr>
            <a:spLocks/>
          </p:cNvSpPr>
          <p:nvPr/>
        </p:nvSpPr>
        <p:spPr bwMode="auto">
          <a:xfrm>
            <a:off x="7010400" y="1041400"/>
            <a:ext cx="2057400" cy="490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56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cs typeface="Tahoma" charset="0"/>
                <a:sym typeface="Tahoma" charset="0"/>
              </a:rPr>
              <a:t>Agenda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Do Now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Objectives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Body Tissues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rgbClr val="FFFF00"/>
                </a:solidFill>
                <a:latin typeface="Tahoma" charset="0"/>
                <a:cs typeface="Tahoma" charset="0"/>
                <a:sym typeface="Tahoma" charset="0"/>
              </a:rPr>
              <a:t>Epithelium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Connective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Nervous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Muscle</a:t>
            </a: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  <a:sym typeface="Tahoma" charset="0"/>
              </a:rPr>
              <a:t>Tissue Repair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charset="0"/>
                <a:cs typeface="Tahoma" charset="0"/>
                <a:sym typeface="Tahoma" charset="0"/>
              </a:rPr>
              <a:t>Closing</a:t>
            </a:r>
          </a:p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6245</TotalTime>
  <Words>1609</Words>
  <Application>Microsoft Office PowerPoint</Application>
  <PresentationFormat>On-screen Show (4:3)</PresentationFormat>
  <Paragraphs>692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Origin</vt:lpstr>
      <vt:lpstr>Do Now</vt:lpstr>
      <vt:lpstr>Do Now</vt:lpstr>
      <vt:lpstr>Do Now</vt:lpstr>
      <vt:lpstr>Do Now</vt:lpstr>
      <vt:lpstr>Slide 5</vt:lpstr>
      <vt:lpstr>Objectives</vt:lpstr>
      <vt:lpstr>Body Tissues</vt:lpstr>
      <vt:lpstr>Epithelial Tissues</vt:lpstr>
      <vt:lpstr>Epithelium Characteristics</vt:lpstr>
      <vt:lpstr>Classification of Epithelium</vt:lpstr>
      <vt:lpstr>Classification of Epithelium</vt:lpstr>
      <vt:lpstr>Simple Epithelium</vt:lpstr>
      <vt:lpstr>Simple Epithelium</vt:lpstr>
      <vt:lpstr>Simple Epithelium</vt:lpstr>
      <vt:lpstr>Simple Epithelium</vt:lpstr>
      <vt:lpstr>Stratified Epithelium</vt:lpstr>
      <vt:lpstr>Stratified Epithelium</vt:lpstr>
      <vt:lpstr>Stratified Epithelium</vt:lpstr>
      <vt:lpstr>Glandular Epithelium</vt:lpstr>
      <vt:lpstr>Connective Tissue</vt:lpstr>
      <vt:lpstr>Connective Tissue Characteristics</vt:lpstr>
      <vt:lpstr>Extracellular Matrix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Nervous Tissue</vt:lpstr>
      <vt:lpstr>Muscle Tissue</vt:lpstr>
      <vt:lpstr>Muscle Tissue Types</vt:lpstr>
      <vt:lpstr>Muscle Tissue Types</vt:lpstr>
      <vt:lpstr>Muscle Tissue Types</vt:lpstr>
      <vt:lpstr>Tissue Repair</vt:lpstr>
      <vt:lpstr>Events in Tissue Repair</vt:lpstr>
      <vt:lpstr>Regeneration of Tissues</vt:lpstr>
      <vt:lpstr>Developmental Aspects of Tissue</vt:lpstr>
      <vt:lpstr>Closing/Homework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Nerve activates contraction</dc:title>
  <dc:creator>Karl Miyajima</dc:creator>
  <cp:lastModifiedBy>upegui</cp:lastModifiedBy>
  <cp:revision>378</cp:revision>
  <cp:lastPrinted>2001-01-06T03:20:03Z</cp:lastPrinted>
  <dcterms:created xsi:type="dcterms:W3CDTF">2000-12-11T01:39:32Z</dcterms:created>
  <dcterms:modified xsi:type="dcterms:W3CDTF">2011-11-07T23:48:56Z</dcterms:modified>
</cp:coreProperties>
</file>