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9"/>
  </p:notesMasterIdLst>
  <p:sldIdLst>
    <p:sldId id="387" r:id="rId2"/>
    <p:sldId id="421" r:id="rId3"/>
    <p:sldId id="422" r:id="rId4"/>
    <p:sldId id="259" r:id="rId5"/>
    <p:sldId id="388" r:id="rId6"/>
    <p:sldId id="389" r:id="rId7"/>
    <p:sldId id="390" r:id="rId8"/>
    <p:sldId id="391" r:id="rId9"/>
    <p:sldId id="392" r:id="rId10"/>
    <p:sldId id="420" r:id="rId11"/>
    <p:sldId id="393" r:id="rId12"/>
    <p:sldId id="394" r:id="rId13"/>
    <p:sldId id="395" r:id="rId14"/>
    <p:sldId id="396" r:id="rId15"/>
    <p:sldId id="397" r:id="rId16"/>
    <p:sldId id="398" r:id="rId17"/>
    <p:sldId id="419" r:id="rId18"/>
    <p:sldId id="399" r:id="rId19"/>
    <p:sldId id="400" r:id="rId20"/>
    <p:sldId id="401" r:id="rId21"/>
    <p:sldId id="418" r:id="rId22"/>
    <p:sldId id="402" r:id="rId23"/>
    <p:sldId id="403" r:id="rId24"/>
    <p:sldId id="404" r:id="rId25"/>
    <p:sldId id="405" r:id="rId26"/>
    <p:sldId id="406" r:id="rId27"/>
    <p:sldId id="407" r:id="rId28"/>
    <p:sldId id="408" r:id="rId29"/>
    <p:sldId id="409" r:id="rId30"/>
    <p:sldId id="410" r:id="rId31"/>
    <p:sldId id="411" r:id="rId32"/>
    <p:sldId id="413" r:id="rId33"/>
    <p:sldId id="414" r:id="rId34"/>
    <p:sldId id="415" r:id="rId35"/>
    <p:sldId id="416" r:id="rId36"/>
    <p:sldId id="417" r:id="rId37"/>
    <p:sldId id="26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33" autoAdjust="0"/>
  </p:normalViewPr>
  <p:slideViewPr>
    <p:cSldViewPr>
      <p:cViewPr>
        <p:scale>
          <a:sx n="60" d="100"/>
          <a:sy n="60" d="100"/>
        </p:scale>
        <p:origin x="-16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A2819-8402-4E46-82B6-6B827E137C3F}" type="datetimeFigureOut">
              <a:rPr lang="en-US" smtClean="0"/>
              <a:pPr/>
              <a:t>1/12/2011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1CC21-7C9E-4F98-9BD8-80D7B5A81F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13580"/>
            <a:fld id="{DFEB322F-AE0F-4056-9815-B2A2E895A38E}" type="slidenum">
              <a:rPr lang="en-US" smtClean="0"/>
              <a:pPr defTabSz="913580"/>
              <a:t>5</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13580"/>
            <a:fld id="{1410B94E-0101-481F-BCEC-8E5095BACFFE}" type="slidenum">
              <a:rPr lang="en-US" smtClean="0"/>
              <a:pPr defTabSz="913580"/>
              <a:t>16</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Produces </a:t>
            </a:r>
            <a:r>
              <a:rPr lang="en-US" b="1" dirty="0" smtClean="0"/>
              <a:t>water</a:t>
            </a:r>
            <a:endParaRPr lang="en-US" dirty="0" smtClean="0"/>
          </a:p>
          <a:p>
            <a:pPr eaLnBrk="1" hangingPunct="1"/>
            <a:endParaRPr lang="en-US" dirty="0" smtClean="0"/>
          </a:p>
          <a:p>
            <a:pPr eaLnBrk="1" hangingPunct="1"/>
            <a:r>
              <a:rPr lang="en-US" dirty="0" smtClean="0"/>
              <a:t>Energy produced by small fragments of fat that provide the E for cells of the colon.</a:t>
            </a:r>
          </a:p>
          <a:p>
            <a:pPr eaLnBrk="1" hangingPunct="1"/>
            <a:endParaRPr lang="en-US" dirty="0" smtClean="0"/>
          </a:p>
          <a:p>
            <a:pPr eaLnBrk="1" hangingPunct="1"/>
            <a:r>
              <a:rPr lang="en-US" dirty="0" err="1" smtClean="0"/>
              <a:t>Diverticulosis</a:t>
            </a:r>
            <a:r>
              <a:rPr lang="en-US" dirty="0" smtClean="0"/>
              <a:t>—condition in which the intestinal walls develop bulges in weakened areas (most commonly in colon, but can develop anywhere along GI tract). These bulging pockets (</a:t>
            </a:r>
            <a:r>
              <a:rPr lang="en-US" dirty="0" err="1" smtClean="0"/>
              <a:t>diverticula</a:t>
            </a:r>
            <a:r>
              <a:rPr lang="en-US" dirty="0" smtClean="0"/>
              <a:t>) can worsen constipation, entrap feces, and become painfully infected and </a:t>
            </a:r>
            <a:r>
              <a:rPr lang="en-US" dirty="0" err="1" smtClean="0"/>
              <a:t>inflammed</a:t>
            </a:r>
            <a:r>
              <a:rPr lang="en-US" dirty="0" smtClean="0"/>
              <a:t> (diverticulitis). </a:t>
            </a:r>
            <a:r>
              <a:rPr lang="en-US" dirty="0" err="1" smtClean="0"/>
              <a:t>Tx</a:t>
            </a:r>
            <a:r>
              <a:rPr lang="en-US" dirty="0" smtClean="0"/>
              <a:t> includes hospitalization, antibiotics, or surgery. Often people with this need to avoid small foods like corn, nuts and seeds.</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13580"/>
            <a:fld id="{1410B94E-0101-481F-BCEC-8E5095BACFFE}" type="slidenum">
              <a:rPr lang="en-US" smtClean="0"/>
              <a:pPr defTabSz="913580"/>
              <a:t>17</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Produces </a:t>
            </a:r>
            <a:r>
              <a:rPr lang="en-US" b="1" dirty="0" smtClean="0"/>
              <a:t>water</a:t>
            </a:r>
            <a:endParaRPr lang="en-US" dirty="0" smtClean="0"/>
          </a:p>
          <a:p>
            <a:pPr eaLnBrk="1" hangingPunct="1"/>
            <a:endParaRPr lang="en-US" dirty="0" smtClean="0"/>
          </a:p>
          <a:p>
            <a:pPr eaLnBrk="1" hangingPunct="1"/>
            <a:r>
              <a:rPr lang="en-US" dirty="0" smtClean="0"/>
              <a:t>Energy produced by small fragments of fat that provide the E for cells of the colon.</a:t>
            </a:r>
          </a:p>
          <a:p>
            <a:pPr eaLnBrk="1" hangingPunct="1"/>
            <a:endParaRPr lang="en-US" dirty="0" smtClean="0"/>
          </a:p>
          <a:p>
            <a:pPr eaLnBrk="1" hangingPunct="1"/>
            <a:r>
              <a:rPr lang="en-US" dirty="0" err="1" smtClean="0"/>
              <a:t>Diverticulosis</a:t>
            </a:r>
            <a:r>
              <a:rPr lang="en-US" dirty="0" smtClean="0"/>
              <a:t>—condition in which the intestinal walls develop bulges in weakened areas (most commonly in colon, but can develop anywhere along GI tract). These bulging pockets (</a:t>
            </a:r>
            <a:r>
              <a:rPr lang="en-US" dirty="0" err="1" smtClean="0"/>
              <a:t>diverticula</a:t>
            </a:r>
            <a:r>
              <a:rPr lang="en-US" dirty="0" smtClean="0"/>
              <a:t>) can worsen constipation, entrap feces, and become painfully infected and </a:t>
            </a:r>
            <a:r>
              <a:rPr lang="en-US" dirty="0" err="1" smtClean="0"/>
              <a:t>inflammed</a:t>
            </a:r>
            <a:r>
              <a:rPr lang="en-US" dirty="0" smtClean="0"/>
              <a:t> (diverticulitis). </a:t>
            </a:r>
            <a:r>
              <a:rPr lang="en-US" dirty="0" err="1" smtClean="0"/>
              <a:t>Tx</a:t>
            </a:r>
            <a:r>
              <a:rPr lang="en-US" dirty="0" smtClean="0"/>
              <a:t> includes hospitalization, antibiotics, or surgery. Often people with this need to avoid small foods like corn, nuts and seeds.</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13580"/>
            <a:fld id="{C348F266-4DF2-42C6-A6FA-FF762EB9908F}" type="slidenum">
              <a:rPr lang="en-US" smtClean="0"/>
              <a:pPr defTabSz="913580"/>
              <a:t>18</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Lipase for </a:t>
            </a:r>
            <a:r>
              <a:rPr lang="en-US" b="1" smtClean="0"/>
              <a:t>lipid</a:t>
            </a: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13580"/>
            <a:fld id="{87FD9EC5-4CA3-4347-827E-32E188C5756E}" type="slidenum">
              <a:rPr lang="en-US" smtClean="0"/>
              <a:pPr defTabSz="913580"/>
              <a:t>19</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13580"/>
            <a:fld id="{4F4CB105-669C-4019-917A-98468BDB4156}" type="slidenum">
              <a:rPr lang="en-US" smtClean="0"/>
              <a:pPr defTabSz="913580"/>
              <a:t>20</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Celiac’s disease: when a person’s immune system reacts to gluten (protein in wheat, rye and barley products) by making the SI inflamed. When inflamed, the villi go flat, and not as much nutrients are absorbed.</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13580"/>
            <a:fld id="{4F4CB105-669C-4019-917A-98468BDB4156}" type="slidenum">
              <a:rPr lang="en-US" smtClean="0"/>
              <a:pPr defTabSz="913580"/>
              <a:t>21</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Celiac’s disease: when a person’s immune system reacts to gluten (protein in wheat, rye and barley products) by making the SI inflamed. When inflamed, the villi go flat, and not as much nutrients are absorbed.</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13580"/>
            <a:fld id="{A3362BAA-1651-4D23-A551-3C8844BDA282}" type="slidenum">
              <a:rPr lang="en-US" smtClean="0"/>
              <a:pPr defTabSz="913580"/>
              <a:t>22</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13580"/>
            <a:fld id="{9B0D7123-8838-429C-90D3-6C808C5299D5}" type="slidenum">
              <a:rPr lang="en-US" smtClean="0"/>
              <a:pPr defTabSz="913580"/>
              <a:t>23</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Simple diffusion—water, small lipids. Cross intestinal cells freely</a:t>
            </a:r>
          </a:p>
          <a:p>
            <a:pPr eaLnBrk="1" hangingPunct="1"/>
            <a:endParaRPr lang="en-US" smtClean="0"/>
          </a:p>
          <a:p>
            <a:pPr eaLnBrk="1" hangingPunct="1"/>
            <a:r>
              <a:rPr lang="en-US" smtClean="0"/>
              <a:t>Facilitated diffusion—water-sol vit. </a:t>
            </a:r>
            <a:r>
              <a:rPr lang="en-US" b="1" smtClean="0"/>
              <a:t>Need specific carrier </a:t>
            </a:r>
            <a:r>
              <a:rPr lang="en-US" smtClean="0"/>
              <a:t>to transport them from one side of cell membrane to other</a:t>
            </a:r>
          </a:p>
          <a:p>
            <a:pPr eaLnBrk="1" hangingPunct="1"/>
            <a:endParaRPr lang="en-US" smtClean="0"/>
          </a:p>
          <a:p>
            <a:pPr eaLnBrk="1" hangingPunct="1"/>
            <a:r>
              <a:rPr lang="en-US" smtClean="0"/>
              <a:t>Active Transport—glucose and AA. Move against the concentration gradient, so need E to do</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13580"/>
            <a:fld id="{DB95EF37-4772-4D72-8922-41A4BBC5BC62}" type="slidenum">
              <a:rPr lang="en-US" smtClean="0"/>
              <a:pPr defTabSz="913580"/>
              <a:t>24</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13580"/>
            <a:fld id="{9B9E8171-4DE8-40FE-B165-ED804BE47CF8}" type="slidenum">
              <a:rPr lang="en-US" smtClean="0"/>
              <a:pPr defTabSz="913580"/>
              <a:t>25</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13580"/>
            <a:fld id="{AB7441B6-514F-48C9-B641-EF3447C26068}" type="slidenum">
              <a:rPr lang="en-US" smtClean="0"/>
              <a:pPr defTabSz="913580"/>
              <a:t>6</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smtClean="0"/>
              <a:t>Think of a tube of toothpaste</a:t>
            </a:r>
          </a:p>
          <a:p>
            <a:pPr eaLnBrk="1" hangingPunct="1"/>
            <a:endParaRPr lang="en-US" dirty="0" smtClean="0"/>
          </a:p>
          <a:p>
            <a:pPr eaLnBrk="1" hangingPunct="1"/>
            <a:r>
              <a:rPr lang="en-US" dirty="0" smtClean="0"/>
              <a:t>Motility- ability of GI tract muscles to move</a:t>
            </a:r>
          </a:p>
          <a:p>
            <a:pPr eaLnBrk="1" hangingPunct="1"/>
            <a:endParaRPr lang="en-US" dirty="0" smtClean="0"/>
          </a:p>
          <a:p>
            <a:pPr eaLnBrk="1" hangingPunct="1"/>
            <a:r>
              <a:rPr lang="en-US" dirty="0" smtClean="0"/>
              <a:t>When rings tighten and long muscles relax, tube is constricted...when rings relax and long muscles tighten, tube bulges.</a:t>
            </a:r>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13580"/>
            <a:fld id="{5769321C-A8C3-4AE9-9030-CA9CE0871B61}" type="slidenum">
              <a:rPr lang="en-US" smtClean="0"/>
              <a:pPr defTabSz="913580"/>
              <a:t>26</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13580"/>
            <a:fld id="{A8E829C1-B6B4-495E-BF84-866B86FC4270}" type="slidenum">
              <a:rPr lang="en-US" smtClean="0"/>
              <a:pPr defTabSz="913580"/>
              <a:t>28</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13580"/>
            <a:fld id="{F9650B65-E39D-49D4-931B-AA7F27A17423}" type="slidenum">
              <a:rPr lang="en-US" smtClean="0"/>
              <a:pPr defTabSz="913580"/>
              <a:t>29</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Picks up CO2 and </a:t>
            </a:r>
            <a:r>
              <a:rPr lang="en-US" b="1" smtClean="0"/>
              <a:t>waste</a:t>
            </a:r>
            <a:endParaRPr lang="en-US" smtClean="0"/>
          </a:p>
          <a:p>
            <a:pPr eaLnBrk="1" hangingPunct="1"/>
            <a:endParaRPr lang="en-US" smtClean="0"/>
          </a:p>
          <a:p>
            <a:pPr eaLnBrk="1" hangingPunct="1"/>
            <a:r>
              <a:rPr lang="en-US" smtClean="0"/>
              <a:t>As blood circulates, it picks up and delivers materials as needed</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13580"/>
            <a:fld id="{A9EA1338-6966-488F-9214-73C178CB5425}" type="slidenum">
              <a:rPr lang="en-US" smtClean="0"/>
              <a:pPr defTabSz="913580"/>
              <a:t>30</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13580"/>
            <a:fld id="{6D76BEB2-9110-4023-B860-25EFDCC3358A}" type="slidenum">
              <a:rPr lang="en-US" smtClean="0"/>
              <a:pPr defTabSz="913580"/>
              <a:t>31</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*handout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3580"/>
            <a:fld id="{E12F1D87-6AB8-457A-B348-A4C7FF98FBB1}" type="slidenum">
              <a:rPr lang="en-US" smtClean="0"/>
              <a:pPr defTabSz="913580"/>
              <a:t>32</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13580"/>
            <a:fld id="{0A8FED21-7FDD-4024-83D8-822321053824}" type="slidenum">
              <a:rPr lang="en-US" smtClean="0"/>
              <a:pPr defTabSz="913580"/>
              <a:t>33</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Hepatic portal vein directs blood to liver</a:t>
            </a:r>
          </a:p>
          <a:p>
            <a:pPr eaLnBrk="1" hangingPunct="1"/>
            <a:r>
              <a:rPr lang="en-US" smtClean="0"/>
              <a:t>Liver protects the rest of your body from harmful substances (excess liver, drugs, viruses like hepatitis, etc)</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13580"/>
            <a:fld id="{48DCEAFF-018F-4F1F-B020-15A10B67E649}" type="slidenum">
              <a:rPr lang="en-US" smtClean="0"/>
              <a:pPr defTabSz="913580"/>
              <a:t>34</a:t>
            </a:fld>
            <a:endParaRPr lang="en-US" dirty="0" smtClean="0"/>
          </a:p>
        </p:txBody>
      </p:sp>
      <p:sp>
        <p:nvSpPr>
          <p:cNvPr id="66563"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ln/>
        </p:spPr>
        <p:txBody>
          <a:bodyPr/>
          <a:lstStyle/>
          <a:p>
            <a:pPr marL="222222" indent="-222222">
              <a:buFontTx/>
              <a:buAutoNum type="arabicPeriod"/>
              <a:defRPr/>
            </a:pPr>
            <a:r>
              <a:rPr lang="en-US" dirty="0" smtClean="0"/>
              <a:t>Blood leaves the right side of the heart by way of the pulmonary artery.</a:t>
            </a:r>
          </a:p>
          <a:p>
            <a:pPr marL="222222" indent="-222222">
              <a:buFontTx/>
              <a:buAutoNum type="arabicPeriod"/>
              <a:defRPr/>
            </a:pPr>
            <a:endParaRPr lang="en-US" dirty="0" smtClean="0"/>
          </a:p>
          <a:p>
            <a:pPr marL="222222" indent="-222222">
              <a:buFontTx/>
              <a:buAutoNum type="arabicPeriod"/>
              <a:defRPr/>
            </a:pPr>
            <a:r>
              <a:rPr lang="en-US" dirty="0" smtClean="0"/>
              <a:t>Blood loses CO2 and picks up O2 in the lungs and returns to the left side of the heart by way of the pulmonary vein.</a:t>
            </a:r>
          </a:p>
          <a:p>
            <a:pPr marL="222222" indent="-222222">
              <a:buFontTx/>
              <a:buAutoNum type="arabicPeriod"/>
              <a:defRPr/>
            </a:pPr>
            <a:endParaRPr lang="en-US" dirty="0" smtClean="0"/>
          </a:p>
          <a:p>
            <a:pPr marL="222222" indent="-222222">
              <a:buFontTx/>
              <a:buAutoNum type="arabicPeriod"/>
              <a:defRPr/>
            </a:pPr>
            <a:r>
              <a:rPr lang="en-US" dirty="0" smtClean="0"/>
              <a:t>Blood leaves the left side of the heart by way of the aorta, the main artery that launches blood on its course through the body</a:t>
            </a:r>
          </a:p>
          <a:p>
            <a:pPr marL="222222" indent="-222222">
              <a:buFontTx/>
              <a:buAutoNum type="arabicPeriod"/>
              <a:defRPr/>
            </a:pPr>
            <a:endParaRPr lang="en-US" dirty="0" smtClean="0"/>
          </a:p>
          <a:p>
            <a:pPr marL="222222" indent="-222222">
              <a:buFontTx/>
              <a:buAutoNum type="arabicPeriod"/>
              <a:defRPr/>
            </a:pPr>
            <a:r>
              <a:rPr lang="en-US" dirty="0" smtClean="0"/>
              <a:t>Blood may leave the aorta to go to the upper body and head OR blood may leave the aorta to go to the lower body</a:t>
            </a:r>
          </a:p>
          <a:p>
            <a:pPr marL="222222" indent="-222222">
              <a:buFontTx/>
              <a:buAutoNum type="arabicPeriod"/>
              <a:defRPr/>
            </a:pPr>
            <a:endParaRPr lang="en-US" dirty="0" smtClean="0"/>
          </a:p>
          <a:p>
            <a:pPr marL="222222" indent="-222222">
              <a:buFontTx/>
              <a:buAutoNum type="arabicPeriod"/>
              <a:defRPr/>
            </a:pPr>
            <a:r>
              <a:rPr lang="en-US" dirty="0" smtClean="0"/>
              <a:t>Blood may go to the digestive tract and then the liver OR blood may go to the pelvis, kidneys, and legs</a:t>
            </a:r>
          </a:p>
          <a:p>
            <a:pPr marL="222222" indent="-222222">
              <a:buFontTx/>
              <a:buAutoNum type="arabicPeriod"/>
              <a:defRPr/>
            </a:pPr>
            <a:endParaRPr lang="en-US" dirty="0" smtClean="0"/>
          </a:p>
          <a:p>
            <a:pPr marL="222222" indent="-222222">
              <a:buFontTx/>
              <a:buAutoNum type="arabicPeriod"/>
              <a:defRPr/>
            </a:pPr>
            <a:r>
              <a:rPr lang="en-US" dirty="0" smtClean="0"/>
              <a:t>Blood returns to the right side of the heart</a:t>
            </a:r>
          </a:p>
          <a:p>
            <a:pPr marL="222222" indent="-222222">
              <a:buFontTx/>
              <a:buAutoNum type="arabicPeriod"/>
              <a:defRPr/>
            </a:pPr>
            <a:endParaRPr lang="en-US" dirty="0" smtClean="0"/>
          </a:p>
          <a:p>
            <a:pPr marL="222222" indent="-222222">
              <a:buFontTx/>
              <a:buAutoNum type="arabicPeriod"/>
              <a:defRPr/>
            </a:pPr>
            <a:r>
              <a:rPr lang="en-US" dirty="0" smtClean="0"/>
              <a:t>Lymph from most of the body’s organs, including the digestive system, enters the bloodstream near the heart</a:t>
            </a:r>
          </a:p>
          <a:p>
            <a:pPr marL="223766" indent="-223766">
              <a:defRPr/>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13580"/>
            <a:fld id="{F62AC122-2852-428B-A940-DE5B78B6707A}" type="slidenum">
              <a:rPr lang="en-US" smtClean="0"/>
              <a:pPr defTabSz="913580"/>
              <a:t>35</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So fat in digestive tract does not go through</a:t>
            </a:r>
            <a:r>
              <a:rPr lang="en-US" b="1" dirty="0" smtClean="0"/>
              <a:t> liver </a:t>
            </a:r>
            <a:r>
              <a:rPr lang="en-US" dirty="0" smtClean="0"/>
              <a:t>initially.</a:t>
            </a:r>
          </a:p>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13580"/>
            <a:fld id="{8E3363BD-BF24-4A45-B361-92C3857CBE5E}" type="slidenum">
              <a:rPr lang="en-US" smtClean="0"/>
              <a:pPr defTabSz="913580"/>
              <a:t>36</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Pg. 86</a:t>
            </a:r>
          </a:p>
          <a:p>
            <a:pPr eaLnBrk="1" hangingPunct="1"/>
            <a:r>
              <a:rPr lang="en-US" smtClean="0"/>
              <a:t>Pre – before</a:t>
            </a:r>
          </a:p>
          <a:p>
            <a:pPr eaLnBrk="1" hangingPunct="1"/>
            <a:r>
              <a:rPr lang="en-US" smtClean="0"/>
              <a:t>	examples:  fiber; food for the bacteria to encourage bacterial growth</a:t>
            </a:r>
          </a:p>
          <a:p>
            <a:pPr eaLnBrk="1" hangingPunct="1"/>
            <a:endParaRPr lang="en-US" smtClean="0"/>
          </a:p>
          <a:p>
            <a:pPr eaLnBrk="1" hangingPunct="1"/>
            <a:r>
              <a:rPr lang="en-US" smtClean="0"/>
              <a:t>Pro = life</a:t>
            </a:r>
          </a:p>
          <a:p>
            <a:pPr eaLnBrk="1" hangingPunct="1"/>
            <a:r>
              <a:rPr lang="en-US" smtClean="0"/>
              <a:t>	examples:  yogurt; live Mos found in food that have health benefits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13580"/>
            <a:fld id="{4AEF0B25-8B4E-49B3-9E98-28616600A87E}" type="slidenum">
              <a:rPr lang="en-US" smtClean="0"/>
              <a:pPr defTabSz="913580"/>
              <a:t>7</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13580"/>
            <a:fld id="{606CF496-35AD-4403-B6F0-958BDBEE2250}" type="slidenum">
              <a:rPr lang="en-US" smtClean="0"/>
              <a:pPr defTabSz="913580"/>
              <a:t>8</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t>Sweet </a:t>
            </a:r>
            <a:r>
              <a:rPr lang="en-US" b="1" dirty="0" smtClean="0"/>
              <a:t>sour, bitter, salty</a:t>
            </a:r>
          </a:p>
          <a:p>
            <a:pPr eaLnBrk="1" hangingPunct="1"/>
            <a:endParaRPr lang="en-US" b="1" dirty="0" smtClean="0"/>
          </a:p>
          <a:p>
            <a:pPr eaLnBrk="1" hangingPunct="1"/>
            <a:r>
              <a:rPr lang="en-US" dirty="0" smtClean="0"/>
              <a:t>Savory associated with monosodium glutamate (MSG)</a:t>
            </a:r>
          </a:p>
          <a:p>
            <a:pPr eaLnBrk="1" hangingPunct="1"/>
            <a:endParaRPr lang="en-US" dirty="0" smtClean="0"/>
          </a:p>
          <a:p>
            <a:pPr eaLnBrk="1" hangingPunct="1"/>
            <a:r>
              <a:rPr lang="en-US" dirty="0" smtClean="0"/>
              <a:t>Salivary amylase = enzyme (</a:t>
            </a:r>
            <a:r>
              <a:rPr lang="en-US" dirty="0" err="1" smtClean="0"/>
              <a:t>ase</a:t>
            </a:r>
            <a:r>
              <a:rPr lang="en-US" dirty="0" smtClean="0"/>
              <a:t>) starts to break down CHO...so if you chew a cracker for a few minutes it will start to taste sweeter b/c it is being broken down.</a:t>
            </a:r>
          </a:p>
          <a:p>
            <a:pPr eaLnBrk="1" hangingPunct="1"/>
            <a:endParaRPr lang="en-US" dirty="0" smtClean="0"/>
          </a:p>
          <a:p>
            <a:pPr eaLnBrk="1" hangingPunct="1"/>
            <a:r>
              <a:rPr lang="en-US" dirty="0" smtClean="0"/>
              <a:t>Enzymes = chemicals that help speed up chemical reactions.  They are not changed during the process or lost (can be reused)</a:t>
            </a:r>
          </a:p>
          <a:p>
            <a:pPr eaLnBrk="1" hangingPunct="1"/>
            <a:endParaRPr lang="en-US" dirty="0" smtClean="0"/>
          </a:p>
          <a:p>
            <a:pPr eaLnBrk="1" hangingPunct="1"/>
            <a:r>
              <a:rPr lang="en-US" dirty="0" smtClean="0"/>
              <a:t>**Do Ritz cracker example**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13580"/>
            <a:fld id="{114AA7DC-E4BD-4539-9EEA-8E52A73755E8}" type="slidenum">
              <a:rPr lang="en-US" smtClean="0"/>
              <a:pPr defTabSz="913580"/>
              <a:t>9</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Upper prevents backflow from esophagus to mouth; opens when swallowing</a:t>
            </a:r>
          </a:p>
          <a:p>
            <a:pPr eaLnBrk="1" hangingPunct="1"/>
            <a:endParaRPr lang="en-US" dirty="0" smtClean="0"/>
          </a:p>
          <a:p>
            <a:pPr eaLnBrk="1" hangingPunct="1"/>
            <a:r>
              <a:rPr lang="en-US" dirty="0" smtClean="0"/>
              <a:t>Lower- prevents backflow from stomach to esophagus; opens when food enters stomach</a:t>
            </a:r>
          </a:p>
          <a:p>
            <a:pPr eaLnBrk="1" hangingPunct="1"/>
            <a:endParaRPr lang="en-US" dirty="0" smtClean="0"/>
          </a:p>
          <a:p>
            <a:pPr eaLnBrk="1" hangingPunct="1"/>
            <a:r>
              <a:rPr lang="en-US" dirty="0" smtClean="0"/>
              <a:t>GERD—when lower sphincter doesn’t close consistently; aka “heartburn”</a:t>
            </a:r>
          </a:p>
          <a:p>
            <a:pPr eaLnBrk="1" hangingPunct="1"/>
            <a:endParaRPr lang="en-US" dirty="0" smtClean="0"/>
          </a:p>
          <a:p>
            <a:pPr eaLnBrk="1" hangingPunct="1"/>
            <a:r>
              <a:rPr lang="en-US" dirty="0" smtClean="0"/>
              <a:t>Try to avoid foods that cause this (spicy for example), eat more slowly, elevate your head when laying down, lose weight if overweight, etc. see pg. 97 for more</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3580"/>
            <a:fld id="{2454D184-80DD-4B32-82FF-C7A20146C377}" type="slidenum">
              <a:rPr lang="en-US" smtClean="0"/>
              <a:pPr defTabSz="913580"/>
              <a:t>11</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Absorption of water, flouride, some MCFAs, and some drugs like aspirin and alcohol into blood stream</a:t>
            </a:r>
          </a:p>
          <a:p>
            <a:pPr eaLnBrk="1" hangingPunct="1"/>
            <a:endParaRPr lang="en-US" smtClean="0"/>
          </a:p>
          <a:p>
            <a:pPr eaLnBrk="1" hangingPunct="1"/>
            <a:r>
              <a:rPr lang="en-US" smtClean="0"/>
              <a:t>Chyme stays in stomach about 2 hours before its released periodically into SI</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13580"/>
            <a:fld id="{8D383F33-1A19-46E4-AF0D-21BEF6F312EA}" type="slidenum">
              <a:rPr lang="en-US" smtClean="0"/>
              <a:pPr defTabSz="913580"/>
              <a:t>12</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HCl-  keeps stomach’s interior very acidic. It kills bacteria that came in with the food.  Important for digestion of Protein</a:t>
            </a:r>
          </a:p>
          <a:p>
            <a:pPr eaLnBrk="1" hangingPunct="1"/>
            <a:endParaRPr lang="en-US" smtClean="0"/>
          </a:p>
          <a:p>
            <a:pPr eaLnBrk="1" hangingPunct="1"/>
            <a:r>
              <a:rPr lang="en-US" smtClean="0"/>
              <a:t>IF- protein critical for B12 absorption</a:t>
            </a:r>
          </a:p>
          <a:p>
            <a:pPr eaLnBrk="1" hangingPunct="1"/>
            <a:endParaRPr lang="en-US" smtClean="0"/>
          </a:p>
          <a:p>
            <a:pPr eaLnBrk="1" hangingPunct="1"/>
            <a:r>
              <a:rPr lang="en-US" smtClean="0"/>
              <a:t>Pepsin- enzyme. Digest proteins into smaller parts.</a:t>
            </a:r>
          </a:p>
          <a:p>
            <a:pPr eaLnBrk="1" hangingPunct="1"/>
            <a:endParaRPr lang="en-US" smtClean="0"/>
          </a:p>
          <a:p>
            <a:pPr eaLnBrk="1" hangingPunct="1"/>
            <a:r>
              <a:rPr lang="en-US" smtClean="0"/>
              <a:t>Gastric Lipase- enzyme responsible for lipid digestion. </a:t>
            </a:r>
          </a:p>
          <a:p>
            <a:pPr eaLnBrk="1" hangingPunct="1"/>
            <a:endParaRPr lang="en-US" smtClean="0"/>
          </a:p>
          <a:p>
            <a:pPr eaLnBrk="1" hangingPunct="1"/>
            <a:r>
              <a:rPr lang="en-US" smtClean="0"/>
              <a:t>Mucus layer- protects stomach from eroding itself. If there is a problem with the layer can cause gastritis or an ulcer.</a:t>
            </a:r>
          </a:p>
          <a:p>
            <a:pPr eaLnBrk="1" hangingPunct="1"/>
            <a:endParaRPr lang="en-US" smtClean="0"/>
          </a:p>
          <a:p>
            <a:pPr eaLnBrk="1" hangingPunct="1"/>
            <a:r>
              <a:rPr lang="en-US" smtClean="0"/>
              <a:t>Ulcer- when lining is exposed to gastric juices. NOT caused by stress or spicy foods. Caused by a bacterial infection (H. pylori), use of anti-inflammatory drugs like aspirin or IBprofin, or a disorder that causes excessive gastric excretion. Most often caused by H. pylori.  See pg. 97 for more.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3580"/>
            <a:fld id="{04CE18BF-37C9-4DAC-B753-116AE67F5CC2}" type="slidenum">
              <a:rPr lang="en-US" smtClean="0"/>
              <a:pPr defTabSz="913580"/>
              <a:t>13</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Jejunum 4’</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13580"/>
            <a:fld id="{4210F02B-D60D-4E53-91BD-D72C5090EF65}" type="slidenum">
              <a:rPr lang="en-US" smtClean="0"/>
              <a:pPr defTabSz="913580"/>
              <a:t>14</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Pancreatic juice—contains enzymes that ct on all three E nutrients</a:t>
            </a:r>
          </a:p>
          <a:p>
            <a:pPr eaLnBrk="1" hangingPunct="1"/>
            <a:endParaRPr lang="en-US" smtClean="0"/>
          </a:p>
          <a:p>
            <a:pPr eaLnBrk="1" hangingPunct="1"/>
            <a:r>
              <a:rPr lang="en-US" smtClean="0"/>
              <a:t>Intestinal wall also has digestive enzymes on the surface</a:t>
            </a:r>
          </a:p>
          <a:p>
            <a:pPr eaLnBrk="1" hangingPunct="1"/>
            <a:endParaRPr lang="en-US" smtClean="0"/>
          </a:p>
          <a:p>
            <a:pPr eaLnBrk="1" hangingPunct="1"/>
            <a:r>
              <a:rPr lang="en-US" smtClean="0"/>
              <a:t>Bicarbonate---sodium bicarbonate, basic/alkaline, opposite of stomach’s acid.  This pancreatic juice neutralizes the acidic chyme arriving in the SI from the stomach, so the chyme is then neutral and so the enzymes can work best in this enviornment.</a:t>
            </a:r>
          </a:p>
          <a:p>
            <a:pPr eaLnBrk="1" hangingPunct="1"/>
            <a:endParaRPr lang="en-US" smtClean="0"/>
          </a:p>
          <a:p>
            <a:pPr eaLnBrk="1" hangingPunct="1"/>
            <a:r>
              <a:rPr lang="en-US" smtClean="0"/>
              <a:t>Bile—produced by liver, stored in gallbladder, goes into duodenum when fat goes to SI. Is an emulsifier, so the fat can be suspended with water.</a:t>
            </a:r>
          </a:p>
          <a:p>
            <a:pPr eaLnBrk="1" hangingPunct="1"/>
            <a:endParaRPr lang="en-US" smtClean="0"/>
          </a:p>
          <a:p>
            <a:pPr eaLnBrk="1" hangingPunct="1"/>
            <a:r>
              <a:rPr lang="en-US" smtClean="0"/>
              <a:t>Ileocecal valve—separates sm. And lg. intestines</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1CE5FDC-DFFE-44EE-963E-A276A6E09C61}" type="datetimeFigureOut">
              <a:rPr lang="en-US" smtClean="0"/>
              <a:pPr/>
              <a:t>1/12/2011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0812E18-0433-4B17-BA79-91DD3A901F9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CE5FDC-DFFE-44EE-963E-A276A6E09C61}" type="datetimeFigureOut">
              <a:rPr lang="en-US" smtClean="0"/>
              <a:pPr/>
              <a:t>1/12/2011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812E18-0433-4B17-BA79-91DD3A901F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1CE5FDC-DFFE-44EE-963E-A276A6E09C61}" type="datetimeFigureOut">
              <a:rPr lang="en-US" smtClean="0"/>
              <a:pPr/>
              <a:t>1/12/2011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0812E18-0433-4B17-BA79-91DD3A901F9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1549E87-9424-4FCA-91CB-EBA5A77AC20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CE5FDC-DFFE-44EE-963E-A276A6E09C61}" type="datetimeFigureOut">
              <a:rPr lang="en-US" smtClean="0"/>
              <a:pPr/>
              <a:t>1/12/2011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812E18-0433-4B17-BA79-91DD3A901F9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1CE5FDC-DFFE-44EE-963E-A276A6E09C61}" type="datetimeFigureOut">
              <a:rPr lang="en-US" smtClean="0"/>
              <a:pPr/>
              <a:t>1/12/2011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0812E18-0433-4B17-BA79-91DD3A901F9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CE5FDC-DFFE-44EE-963E-A276A6E09C61}" type="datetimeFigureOut">
              <a:rPr lang="en-US" smtClean="0"/>
              <a:pPr/>
              <a:t>1/12/2011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0812E18-0433-4B17-BA79-91DD3A901F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1CE5FDC-DFFE-44EE-963E-A276A6E09C61}" type="datetimeFigureOut">
              <a:rPr lang="en-US" smtClean="0"/>
              <a:pPr/>
              <a:t>1/12/2011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0812E18-0433-4B17-BA79-91DD3A901F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CE5FDC-DFFE-44EE-963E-A276A6E09C61}" type="datetimeFigureOut">
              <a:rPr lang="en-US" smtClean="0"/>
              <a:pPr/>
              <a:t>1/12/2011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0812E18-0433-4B17-BA79-91DD3A901F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1CE5FDC-DFFE-44EE-963E-A276A6E09C61}" type="datetimeFigureOut">
              <a:rPr lang="en-US" smtClean="0"/>
              <a:pPr/>
              <a:t>1/12/2011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E0812E18-0433-4B17-BA79-91DD3A901F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CE5FDC-DFFE-44EE-963E-A276A6E09C61}" type="datetimeFigureOut">
              <a:rPr lang="en-US" smtClean="0"/>
              <a:pPr/>
              <a:t>1/12/2011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0812E18-0433-4B17-BA79-91DD3A901F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1CE5FDC-DFFE-44EE-963E-A276A6E09C61}" type="datetimeFigureOut">
              <a:rPr lang="en-US" smtClean="0"/>
              <a:pPr/>
              <a:t>1/12/2011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0812E18-0433-4B17-BA79-91DD3A901F9D}"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7239000" y="0"/>
            <a:ext cx="1905000" cy="6858000"/>
          </a:xfrm>
          <a:prstGeom prst="rect">
            <a:avLst/>
          </a:prstGeom>
          <a:solidFill>
            <a:schemeClr val="tx1"/>
          </a:solid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67818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67818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1CE5FDC-DFFE-44EE-963E-A276A6E09C61}" type="datetimeFigureOut">
              <a:rPr lang="en-US" smtClean="0"/>
              <a:pPr/>
              <a:t>1/12/2011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0812E18-0433-4B17-BA79-91DD3A901F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upegui\Downloads\count_down_2MIN.wm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upegui\Downloads\count_down_2MIN.wm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upegui\Downloads\count_down_2MIN.wmv"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Please take 2 minutes to answer these questions:</a:t>
            </a:r>
          </a:p>
          <a:p>
            <a:pPr lvl="1"/>
            <a:r>
              <a:rPr lang="en-US" dirty="0" smtClean="0"/>
              <a:t>When was the last time you had a problem with digestion?</a:t>
            </a:r>
          </a:p>
          <a:p>
            <a:pPr lvl="1"/>
            <a:r>
              <a:rPr lang="en-US" dirty="0" smtClean="0"/>
              <a:t>What was the problem?</a:t>
            </a:r>
          </a:p>
          <a:p>
            <a:pPr lvl="1"/>
            <a:r>
              <a:rPr lang="en-US" dirty="0" smtClean="0"/>
              <a:t>Where in the GI tract did the problem happen?</a:t>
            </a:r>
          </a:p>
        </p:txBody>
      </p:sp>
      <p:sp>
        <p:nvSpPr>
          <p:cNvPr id="4"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rgbClr val="FFFF00"/>
                </a:solidFill>
                <a:latin typeface="Tahoma" charset="0"/>
                <a:cs typeface="Tahoma" charset="0"/>
                <a:sym typeface="Tahoma" charset="0"/>
              </a:rPr>
              <a:t>Do Now</a:t>
            </a:r>
            <a:endParaRPr lang="en-US"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pic>
        <p:nvPicPr>
          <p:cNvPr id="7" name="count_down_2MIN.wmv">
            <a:hlinkClick r:id="" action="ppaction://media"/>
          </p:cNvPr>
          <p:cNvPicPr>
            <a:picLocks noRot="1" noChangeAspect="1"/>
          </p:cNvPicPr>
          <p:nvPr>
            <a:videoFile r:link="rId1"/>
          </p:nvPr>
        </p:nvPicPr>
        <p:blipFill>
          <a:blip r:embed="rId3" cstate="print"/>
          <a:stretch>
            <a:fillRect/>
          </a:stretch>
        </p:blipFill>
        <p:spPr>
          <a:xfrm>
            <a:off x="3200400" y="4343400"/>
            <a:ext cx="3048000" cy="2133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 2008 Thomson - Wadsworth</a:t>
            </a:r>
          </a:p>
        </p:txBody>
      </p:sp>
      <p:pic>
        <p:nvPicPr>
          <p:cNvPr id="30723" name="Picture 3" descr="0304"/>
          <p:cNvPicPr>
            <a:picLocks noChangeAspect="1" noChangeArrowheads="1"/>
          </p:cNvPicPr>
          <p:nvPr/>
        </p:nvPicPr>
        <p:blipFill>
          <a:blip r:embed="rId2" cstate="print"/>
          <a:srcRect/>
          <a:stretch>
            <a:fillRect/>
          </a:stretch>
        </p:blipFill>
        <p:spPr bwMode="auto">
          <a:xfrm>
            <a:off x="88900" y="661988"/>
            <a:ext cx="8966200" cy="553243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pPr eaLnBrk="1" hangingPunct="1">
              <a:defRPr/>
            </a:pPr>
            <a:r>
              <a:rPr lang="en-US" smtClean="0"/>
              <a:t>Stomach</a:t>
            </a:r>
          </a:p>
        </p:txBody>
      </p:sp>
      <p:sp>
        <p:nvSpPr>
          <p:cNvPr id="49155" name="Rectangle 3"/>
          <p:cNvSpPr>
            <a:spLocks noGrp="1" noChangeArrowheads="1"/>
          </p:cNvSpPr>
          <p:nvPr>
            <p:ph type="body" sz="half" idx="1"/>
          </p:nvPr>
        </p:nvSpPr>
        <p:spPr>
          <a:xfrm>
            <a:off x="457200" y="1600200"/>
            <a:ext cx="6705600" cy="4525963"/>
          </a:xfrm>
        </p:spPr>
        <p:txBody>
          <a:bodyPr/>
          <a:lstStyle/>
          <a:p>
            <a:pPr eaLnBrk="1" hangingPunct="1">
              <a:defRPr/>
            </a:pPr>
            <a:r>
              <a:rPr lang="en-US" sz="3600" dirty="0" smtClean="0"/>
              <a:t>Adds acids, enzymes, and fluid</a:t>
            </a:r>
          </a:p>
          <a:p>
            <a:pPr eaLnBrk="1" hangingPunct="1">
              <a:defRPr/>
            </a:pPr>
            <a:r>
              <a:rPr lang="en-US" sz="3600" dirty="0" smtClean="0"/>
              <a:t>Churns, mixes and grinds food to a liquid mass = </a:t>
            </a:r>
            <a:r>
              <a:rPr lang="en-US" sz="3600" dirty="0" err="1" smtClean="0"/>
              <a:t>Chyme</a:t>
            </a:r>
            <a:endParaRPr lang="en-US" sz="3600" dirty="0" smtClean="0"/>
          </a:p>
          <a:p>
            <a:pPr eaLnBrk="1" hangingPunct="1">
              <a:defRPr/>
            </a:pPr>
            <a:r>
              <a:rPr lang="en-US" sz="3600" dirty="0" smtClean="0"/>
              <a:t>Some absorption</a:t>
            </a:r>
          </a:p>
          <a:p>
            <a:pPr eaLnBrk="1" hangingPunct="1">
              <a:defRPr/>
            </a:pPr>
            <a:r>
              <a:rPr lang="en-US" sz="3600" dirty="0" smtClean="0"/>
              <a:t>Store </a:t>
            </a:r>
            <a:r>
              <a:rPr lang="en-US" sz="3600" dirty="0" err="1" smtClean="0"/>
              <a:t>chyme</a:t>
            </a:r>
            <a:r>
              <a:rPr lang="en-US" sz="3600" dirty="0" smtClean="0"/>
              <a:t> until SI ready</a:t>
            </a:r>
          </a:p>
        </p:txBody>
      </p:sp>
      <p:sp>
        <p:nvSpPr>
          <p:cNvPr id="4"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rgbClr val="FFFF00"/>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eaLnBrk="1" hangingPunct="1">
              <a:defRPr/>
            </a:pPr>
            <a:r>
              <a:rPr lang="en-US" smtClean="0"/>
              <a:t>Stomach</a:t>
            </a:r>
          </a:p>
        </p:txBody>
      </p:sp>
      <p:sp>
        <p:nvSpPr>
          <p:cNvPr id="53255" name="Rectangle 7"/>
          <p:cNvSpPr>
            <a:spLocks noGrp="1" noChangeArrowheads="1"/>
          </p:cNvSpPr>
          <p:nvPr>
            <p:ph type="body" idx="1"/>
          </p:nvPr>
        </p:nvSpPr>
        <p:spPr>
          <a:xfrm>
            <a:off x="152400" y="1600200"/>
            <a:ext cx="5486400" cy="4953000"/>
          </a:xfrm>
        </p:spPr>
        <p:txBody>
          <a:bodyPr/>
          <a:lstStyle/>
          <a:p>
            <a:pPr eaLnBrk="1" hangingPunct="1">
              <a:defRPr/>
            </a:pPr>
            <a:r>
              <a:rPr lang="en-US" sz="3600" dirty="0" smtClean="0"/>
              <a:t>Gastric Juices</a:t>
            </a:r>
          </a:p>
          <a:p>
            <a:pPr lvl="1" eaLnBrk="1" hangingPunct="1">
              <a:defRPr/>
            </a:pPr>
            <a:r>
              <a:rPr lang="en-US" sz="3200" dirty="0" smtClean="0">
                <a:effectLst/>
              </a:rPr>
              <a:t>Hydrochloric Acid (</a:t>
            </a:r>
            <a:r>
              <a:rPr lang="en-US" sz="3200" dirty="0" err="1" smtClean="0">
                <a:effectLst/>
              </a:rPr>
              <a:t>HCl</a:t>
            </a:r>
            <a:r>
              <a:rPr lang="en-US" sz="3200" dirty="0" smtClean="0">
                <a:effectLst/>
              </a:rPr>
              <a:t>)</a:t>
            </a:r>
          </a:p>
          <a:p>
            <a:pPr eaLnBrk="1" hangingPunct="1">
              <a:defRPr/>
            </a:pPr>
            <a:r>
              <a:rPr lang="en-US" sz="3600" dirty="0" smtClean="0">
                <a:effectLst/>
              </a:rPr>
              <a:t>Intrinsic Factor (IF)</a:t>
            </a:r>
          </a:p>
          <a:p>
            <a:pPr eaLnBrk="1" hangingPunct="1">
              <a:defRPr/>
            </a:pPr>
            <a:r>
              <a:rPr lang="en-US" sz="3600" dirty="0" smtClean="0">
                <a:effectLst/>
              </a:rPr>
              <a:t>_______</a:t>
            </a:r>
          </a:p>
          <a:p>
            <a:pPr eaLnBrk="1" hangingPunct="1">
              <a:defRPr/>
            </a:pPr>
            <a:r>
              <a:rPr lang="en-US" sz="3600" dirty="0" smtClean="0">
                <a:effectLst/>
              </a:rPr>
              <a:t>Gastric Lipase</a:t>
            </a:r>
          </a:p>
          <a:p>
            <a:pPr eaLnBrk="1" hangingPunct="1">
              <a:defRPr/>
            </a:pPr>
            <a:r>
              <a:rPr lang="en-US" sz="3600" dirty="0" smtClean="0">
                <a:effectLst/>
              </a:rPr>
              <a:t>Mucus layer</a:t>
            </a:r>
          </a:p>
          <a:p>
            <a:pPr eaLnBrk="1" hangingPunct="1">
              <a:defRPr/>
            </a:pPr>
            <a:r>
              <a:rPr lang="en-US" sz="3600" dirty="0" smtClean="0">
                <a:effectLst/>
              </a:rPr>
              <a:t>Gastric Ulcer</a:t>
            </a:r>
          </a:p>
        </p:txBody>
      </p:sp>
      <p:pic>
        <p:nvPicPr>
          <p:cNvPr id="53253" name="Picture 5" descr="fig03_07"/>
          <p:cNvPicPr>
            <a:picLocks noGrp="1" noChangeAspect="1" noChangeArrowheads="1"/>
          </p:cNvPicPr>
          <p:nvPr>
            <p:ph idx="4294967295"/>
          </p:nvPr>
        </p:nvPicPr>
        <p:blipFill>
          <a:blip r:embed="rId3" cstate="print"/>
          <a:srcRect/>
          <a:stretch>
            <a:fillRect/>
          </a:stretch>
        </p:blipFill>
        <p:spPr>
          <a:xfrm>
            <a:off x="5867400" y="0"/>
            <a:ext cx="3355975" cy="6858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additive="base">
                                        <p:cTn id="7" dur="500" fill="hold"/>
                                        <p:tgtEl>
                                          <p:spTgt spid="53253"/>
                                        </p:tgtEl>
                                        <p:attrNameLst>
                                          <p:attrName>ppt_x</p:attrName>
                                        </p:attrNameLst>
                                      </p:cBhvr>
                                      <p:tavLst>
                                        <p:tav tm="0">
                                          <p:val>
                                            <p:strVal val="1+#ppt_w/2"/>
                                          </p:val>
                                        </p:tav>
                                        <p:tav tm="100000">
                                          <p:val>
                                            <p:strVal val="#ppt_x"/>
                                          </p:val>
                                        </p:tav>
                                      </p:tavLst>
                                    </p:anim>
                                    <p:anim calcmode="lin" valueType="num">
                                      <p:cBhvr additive="base">
                                        <p:cTn id="8" dur="500" fill="hold"/>
                                        <p:tgtEl>
                                          <p:spTgt spid="532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Grp="1" noChangeAspect="1" noChangeArrowheads="1"/>
          </p:cNvPicPr>
          <p:nvPr>
            <p:ph sz="half" idx="2"/>
          </p:nvPr>
        </p:nvPicPr>
        <p:blipFill>
          <a:blip r:embed="rId3" cstate="print"/>
          <a:srcRect/>
          <a:stretch>
            <a:fillRect/>
          </a:stretch>
        </p:blipFill>
        <p:spPr>
          <a:xfrm>
            <a:off x="5257800" y="1600200"/>
            <a:ext cx="2001838" cy="4525963"/>
          </a:xfrm>
          <a:noFill/>
        </p:spPr>
      </p:pic>
      <p:sp>
        <p:nvSpPr>
          <p:cNvPr id="57346" name="Rectangle 2"/>
          <p:cNvSpPr>
            <a:spLocks noGrp="1" noRot="1" noChangeArrowheads="1"/>
          </p:cNvSpPr>
          <p:nvPr>
            <p:ph type="title"/>
          </p:nvPr>
        </p:nvSpPr>
        <p:spPr/>
        <p:txBody>
          <a:bodyPr/>
          <a:lstStyle/>
          <a:p>
            <a:pPr eaLnBrk="1" hangingPunct="1">
              <a:defRPr/>
            </a:pPr>
            <a:r>
              <a:rPr lang="en-US" smtClean="0"/>
              <a:t>Small Intestine</a:t>
            </a:r>
          </a:p>
        </p:txBody>
      </p:sp>
      <p:sp>
        <p:nvSpPr>
          <p:cNvPr id="14339" name="Rectangle 3"/>
          <p:cNvSpPr>
            <a:spLocks noGrp="1" noChangeArrowheads="1"/>
          </p:cNvSpPr>
          <p:nvPr>
            <p:ph type="body" sz="half" idx="1"/>
          </p:nvPr>
        </p:nvSpPr>
        <p:spPr>
          <a:xfrm>
            <a:off x="457200" y="1600200"/>
            <a:ext cx="5181600" cy="4525963"/>
          </a:xfrm>
        </p:spPr>
        <p:txBody>
          <a:bodyPr>
            <a:normAutofit/>
          </a:bodyPr>
          <a:lstStyle/>
          <a:p>
            <a:pPr eaLnBrk="1" hangingPunct="1"/>
            <a:r>
              <a:rPr lang="en-US" sz="3600" dirty="0" smtClean="0">
                <a:effectLst/>
              </a:rPr>
              <a:t>Duodenum</a:t>
            </a:r>
          </a:p>
          <a:p>
            <a:pPr lvl="1" eaLnBrk="1" hangingPunct="1"/>
            <a:r>
              <a:rPr lang="en-US" sz="3200" dirty="0" smtClean="0">
                <a:effectLst/>
              </a:rPr>
              <a:t>~1 foot </a:t>
            </a:r>
          </a:p>
          <a:p>
            <a:pPr lvl="1" eaLnBrk="1" hangingPunct="1"/>
            <a:r>
              <a:rPr lang="en-US" sz="3200" dirty="0" smtClean="0">
                <a:effectLst/>
              </a:rPr>
              <a:t>Primary site of digestion</a:t>
            </a:r>
          </a:p>
          <a:p>
            <a:pPr eaLnBrk="1" hangingPunct="1"/>
            <a:r>
              <a:rPr lang="en-US" sz="3600" dirty="0" smtClean="0">
                <a:effectLst/>
              </a:rPr>
              <a:t>Jejunum</a:t>
            </a:r>
          </a:p>
          <a:p>
            <a:pPr lvl="1" eaLnBrk="1" hangingPunct="1"/>
            <a:r>
              <a:rPr lang="en-US" sz="3200" dirty="0" smtClean="0">
                <a:effectLst/>
              </a:rPr>
              <a:t>~____ feet </a:t>
            </a:r>
          </a:p>
          <a:p>
            <a:pPr eaLnBrk="1" hangingPunct="1"/>
            <a:r>
              <a:rPr lang="en-US" sz="3600" dirty="0" smtClean="0">
                <a:effectLst/>
              </a:rPr>
              <a:t>Ileum</a:t>
            </a:r>
          </a:p>
          <a:p>
            <a:pPr lvl="1" eaLnBrk="1" hangingPunct="1"/>
            <a:r>
              <a:rPr lang="en-US" sz="3200" dirty="0" smtClean="0">
                <a:effectLst/>
              </a:rPr>
              <a:t>~5 feet </a:t>
            </a:r>
          </a:p>
          <a:p>
            <a:pPr eaLnBrk="1" hangingPunct="1"/>
            <a:endParaRPr lang="en-US" sz="2800" dirty="0" smtClean="0">
              <a:effectLst/>
            </a:endParaRPr>
          </a:p>
        </p:txBody>
      </p:sp>
      <p:sp>
        <p:nvSpPr>
          <p:cNvPr id="5"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rgbClr val="FFFF00"/>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pPr eaLnBrk="1" hangingPunct="1">
              <a:defRPr/>
            </a:pPr>
            <a:r>
              <a:rPr lang="en-US" dirty="0" smtClean="0"/>
              <a:t>Small Intestine</a:t>
            </a:r>
          </a:p>
        </p:txBody>
      </p:sp>
      <p:sp>
        <p:nvSpPr>
          <p:cNvPr id="15363" name="Rectangle 3"/>
          <p:cNvSpPr>
            <a:spLocks noGrp="1" noChangeArrowheads="1"/>
          </p:cNvSpPr>
          <p:nvPr>
            <p:ph type="body" idx="1"/>
          </p:nvPr>
        </p:nvSpPr>
        <p:spPr>
          <a:xfrm>
            <a:off x="457200" y="1371600"/>
            <a:ext cx="7086600" cy="5181600"/>
          </a:xfrm>
        </p:spPr>
        <p:txBody>
          <a:bodyPr/>
          <a:lstStyle/>
          <a:p>
            <a:pPr eaLnBrk="1" hangingPunct="1">
              <a:lnSpc>
                <a:spcPct val="90000"/>
              </a:lnSpc>
            </a:pPr>
            <a:r>
              <a:rPr lang="en-US" sz="3600" dirty="0" smtClean="0">
                <a:effectLst/>
              </a:rPr>
              <a:t>Enzymes</a:t>
            </a:r>
          </a:p>
          <a:p>
            <a:pPr lvl="1" eaLnBrk="1" hangingPunct="1">
              <a:lnSpc>
                <a:spcPct val="90000"/>
              </a:lnSpc>
            </a:pPr>
            <a:r>
              <a:rPr lang="en-US" sz="3200" dirty="0" smtClean="0">
                <a:effectLst/>
              </a:rPr>
              <a:t>Pancreatic Juices</a:t>
            </a:r>
          </a:p>
          <a:p>
            <a:pPr lvl="1" eaLnBrk="1" hangingPunct="1">
              <a:lnSpc>
                <a:spcPct val="90000"/>
              </a:lnSpc>
            </a:pPr>
            <a:r>
              <a:rPr lang="en-US" sz="3200" dirty="0" smtClean="0">
                <a:effectLst/>
              </a:rPr>
              <a:t>Intestinal Wall enzymes</a:t>
            </a:r>
          </a:p>
          <a:p>
            <a:pPr eaLnBrk="1" hangingPunct="1">
              <a:lnSpc>
                <a:spcPct val="90000"/>
              </a:lnSpc>
            </a:pPr>
            <a:r>
              <a:rPr lang="en-US" sz="3600" dirty="0" smtClean="0">
                <a:effectLst/>
              </a:rPr>
              <a:t>Bicarbonate</a:t>
            </a:r>
          </a:p>
          <a:p>
            <a:pPr eaLnBrk="1" hangingPunct="1">
              <a:lnSpc>
                <a:spcPct val="90000"/>
              </a:lnSpc>
            </a:pPr>
            <a:r>
              <a:rPr lang="en-US" sz="3600" dirty="0" smtClean="0">
                <a:effectLst/>
              </a:rPr>
              <a:t>Bile</a:t>
            </a:r>
          </a:p>
          <a:p>
            <a:pPr lvl="1" eaLnBrk="1" hangingPunct="1">
              <a:lnSpc>
                <a:spcPct val="90000"/>
              </a:lnSpc>
            </a:pPr>
            <a:r>
              <a:rPr lang="en-US" sz="3200" dirty="0" smtClean="0">
                <a:effectLst/>
              </a:rPr>
              <a:t>Produced by ___________</a:t>
            </a:r>
          </a:p>
          <a:p>
            <a:pPr lvl="1" eaLnBrk="1" hangingPunct="1">
              <a:lnSpc>
                <a:spcPct val="90000"/>
              </a:lnSpc>
            </a:pPr>
            <a:r>
              <a:rPr lang="en-US" sz="3200" dirty="0" smtClean="0">
                <a:effectLst/>
              </a:rPr>
              <a:t>Stored in ______________</a:t>
            </a:r>
          </a:p>
          <a:p>
            <a:pPr lvl="1" eaLnBrk="1" hangingPunct="1">
              <a:lnSpc>
                <a:spcPct val="90000"/>
              </a:lnSpc>
            </a:pPr>
            <a:r>
              <a:rPr lang="en-US" sz="3200" dirty="0" smtClean="0">
                <a:effectLst/>
              </a:rPr>
              <a:t>Emulsifier _____________</a:t>
            </a:r>
          </a:p>
          <a:p>
            <a:pPr eaLnBrk="1" hangingPunct="1">
              <a:lnSpc>
                <a:spcPct val="90000"/>
              </a:lnSpc>
            </a:pPr>
            <a:r>
              <a:rPr lang="en-US" sz="3600" dirty="0" err="1" smtClean="0">
                <a:effectLst/>
              </a:rPr>
              <a:t>Ileocecal</a:t>
            </a:r>
            <a:r>
              <a:rPr lang="en-US" sz="3600" dirty="0" smtClean="0">
                <a:effectLst/>
              </a:rPr>
              <a:t> Valve</a:t>
            </a:r>
          </a:p>
        </p:txBody>
      </p:sp>
      <p:sp>
        <p:nvSpPr>
          <p:cNvPr id="4"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rgbClr val="FFFF00"/>
                </a:solidFill>
                <a:latin typeface="Tahoma" charset="0"/>
                <a:cs typeface="Tahoma" charset="0"/>
                <a:sym typeface="Tahoma" charset="0"/>
              </a:rPr>
              <a:t>Digestion</a:t>
            </a:r>
            <a:r>
              <a:rPr lang="en-US" sz="1800" b="1" dirty="0" smtClean="0">
                <a:solidFill>
                  <a:schemeClr val="accent3">
                    <a:lumMod val="75000"/>
                  </a:schemeClr>
                </a:solidFill>
                <a:latin typeface="Tahoma" charset="0"/>
                <a:cs typeface="Tahoma" charset="0"/>
                <a:sym typeface="Tahoma" charset="0"/>
              </a:rPr>
              <a:t>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defRPr/>
            </a:pPr>
            <a:r>
              <a:rPr lang="en-US" dirty="0" smtClean="0"/>
              <a:t>Path of Bile</a:t>
            </a:r>
          </a:p>
        </p:txBody>
      </p:sp>
      <p:sp>
        <p:nvSpPr>
          <p:cNvPr id="3" name="Content Placeholder 2"/>
          <p:cNvSpPr>
            <a:spLocks noGrp="1"/>
          </p:cNvSpPr>
          <p:nvPr>
            <p:ph idx="1"/>
          </p:nvPr>
        </p:nvSpPr>
        <p:spPr/>
        <p:txBody>
          <a:bodyPr/>
          <a:lstStyle/>
          <a:p>
            <a:pPr eaLnBrk="1" hangingPunct="1">
              <a:defRPr/>
            </a:pPr>
            <a:endParaRPr lang="en-US" smtClean="0"/>
          </a:p>
        </p:txBody>
      </p:sp>
      <p:pic>
        <p:nvPicPr>
          <p:cNvPr id="16388" name="Picture 3" descr="0516"/>
          <p:cNvPicPr>
            <a:picLocks noChangeAspect="1" noChangeArrowheads="1"/>
          </p:cNvPicPr>
          <p:nvPr/>
        </p:nvPicPr>
        <p:blipFill>
          <a:blip r:embed="rId2" cstate="print"/>
          <a:srcRect/>
          <a:stretch>
            <a:fillRect/>
          </a:stretch>
        </p:blipFill>
        <p:spPr bwMode="auto">
          <a:xfrm>
            <a:off x="76200" y="1316854"/>
            <a:ext cx="7086600" cy="5541146"/>
          </a:xfrm>
          <a:prstGeom prst="rect">
            <a:avLst/>
          </a:prstGeom>
          <a:noFill/>
          <a:ln w="9525">
            <a:noFill/>
            <a:miter lim="800000"/>
            <a:headEnd/>
            <a:tailEnd/>
          </a:ln>
        </p:spPr>
      </p:pic>
      <p:sp>
        <p:nvSpPr>
          <p:cNvPr id="5"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rgbClr val="FFFF00"/>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defRPr/>
            </a:pPr>
            <a:r>
              <a:rPr lang="en-US" smtClean="0"/>
              <a:t>Large Intestine (Colon)</a:t>
            </a:r>
          </a:p>
        </p:txBody>
      </p:sp>
      <p:sp>
        <p:nvSpPr>
          <p:cNvPr id="17411" name="Rectangle 3"/>
          <p:cNvSpPr>
            <a:spLocks noGrp="1" noChangeArrowheads="1"/>
          </p:cNvSpPr>
          <p:nvPr>
            <p:ph type="body" idx="1"/>
          </p:nvPr>
        </p:nvSpPr>
        <p:spPr>
          <a:xfrm>
            <a:off x="457200" y="1371600"/>
            <a:ext cx="6858000" cy="5486400"/>
          </a:xfrm>
        </p:spPr>
        <p:txBody>
          <a:bodyPr>
            <a:normAutofit lnSpcReduction="10000"/>
          </a:bodyPr>
          <a:lstStyle/>
          <a:p>
            <a:pPr eaLnBrk="1" hangingPunct="1"/>
            <a:r>
              <a:rPr lang="en-US" sz="3600" dirty="0" smtClean="0">
                <a:effectLst/>
              </a:rPr>
              <a:t>Little digestion here</a:t>
            </a:r>
          </a:p>
          <a:p>
            <a:pPr eaLnBrk="1" hangingPunct="1"/>
            <a:r>
              <a:rPr lang="en-US" sz="3600" dirty="0" smtClean="0">
                <a:effectLst/>
              </a:rPr>
              <a:t>Mostly water, body secretions and undigested material (fiber)</a:t>
            </a:r>
          </a:p>
          <a:p>
            <a:pPr eaLnBrk="1" hangingPunct="1"/>
            <a:r>
              <a:rPr lang="en-US" sz="3600" dirty="0" smtClean="0">
                <a:effectLst/>
              </a:rPr>
              <a:t>Intestinal Flora</a:t>
            </a:r>
          </a:p>
          <a:p>
            <a:pPr lvl="1" eaLnBrk="1" hangingPunct="1"/>
            <a:r>
              <a:rPr lang="en-US" sz="3200" dirty="0" smtClean="0">
                <a:effectLst/>
              </a:rPr>
              <a:t>Ferment some fiber, producing</a:t>
            </a:r>
          </a:p>
          <a:p>
            <a:pPr lvl="2" eaLnBrk="1" hangingPunct="1"/>
            <a:r>
              <a:rPr lang="en-US" sz="2800" dirty="0" smtClean="0">
                <a:effectLst/>
              </a:rPr>
              <a:t>______</a:t>
            </a:r>
          </a:p>
          <a:p>
            <a:pPr lvl="2" eaLnBrk="1" hangingPunct="1"/>
            <a:r>
              <a:rPr lang="en-US" sz="2800" dirty="0" smtClean="0">
                <a:effectLst/>
              </a:rPr>
              <a:t>Gas (flatulence)</a:t>
            </a:r>
          </a:p>
          <a:p>
            <a:pPr lvl="2" eaLnBrk="1" hangingPunct="1"/>
            <a:r>
              <a:rPr lang="en-US" sz="2800" dirty="0" smtClean="0">
                <a:effectLst/>
              </a:rPr>
              <a:t>Energy for cells of the colon</a:t>
            </a:r>
          </a:p>
          <a:p>
            <a:pPr eaLnBrk="1" hangingPunct="1"/>
            <a:r>
              <a:rPr lang="en-US" sz="3600" dirty="0" err="1" smtClean="0">
                <a:effectLst/>
              </a:rPr>
              <a:t>Diverticulosis</a:t>
            </a:r>
            <a:endParaRPr lang="en-US" sz="3600" dirty="0" smtClean="0">
              <a:effectLst/>
            </a:endParaRPr>
          </a:p>
        </p:txBody>
      </p:sp>
      <p:sp>
        <p:nvSpPr>
          <p:cNvPr id="17414" name="Line 6"/>
          <p:cNvSpPr>
            <a:spLocks noChangeShapeType="1"/>
          </p:cNvSpPr>
          <p:nvPr/>
        </p:nvSpPr>
        <p:spPr bwMode="auto">
          <a:xfrm>
            <a:off x="7696200" y="5562600"/>
            <a:ext cx="304800" cy="457200"/>
          </a:xfrm>
          <a:prstGeom prst="line">
            <a:avLst/>
          </a:prstGeom>
          <a:noFill/>
          <a:ln w="9525">
            <a:solidFill>
              <a:schemeClr val="tx1"/>
            </a:solidFill>
            <a:round/>
            <a:headEnd/>
            <a:tailEnd type="triangle" w="med" len="med"/>
          </a:ln>
        </p:spPr>
        <p:txBody>
          <a:bodyPr/>
          <a:lstStyle/>
          <a:p>
            <a:endParaRPr lang="en-US"/>
          </a:p>
        </p:txBody>
      </p:sp>
      <p:sp>
        <p:nvSpPr>
          <p:cNvPr id="17415" name="Line 7"/>
          <p:cNvSpPr>
            <a:spLocks noChangeShapeType="1"/>
          </p:cNvSpPr>
          <p:nvPr/>
        </p:nvSpPr>
        <p:spPr bwMode="auto">
          <a:xfrm>
            <a:off x="7696200" y="5562600"/>
            <a:ext cx="457200" cy="152400"/>
          </a:xfrm>
          <a:prstGeom prst="line">
            <a:avLst/>
          </a:prstGeom>
          <a:noFill/>
          <a:ln w="9525">
            <a:solidFill>
              <a:schemeClr val="tx1"/>
            </a:solidFill>
            <a:round/>
            <a:headEnd/>
            <a:tailEnd type="triangle" w="med" len="med"/>
          </a:ln>
        </p:spPr>
        <p:txBody>
          <a:bodyPr/>
          <a:lstStyle/>
          <a:p>
            <a:endParaRPr lang="en-US"/>
          </a:p>
        </p:txBody>
      </p:sp>
      <p:sp>
        <p:nvSpPr>
          <p:cNvPr id="8"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rgbClr val="FFFF00"/>
                </a:solidFill>
                <a:latin typeface="Tahoma" charset="0"/>
                <a:cs typeface="Tahoma" charset="0"/>
                <a:sym typeface="Tahoma" charset="0"/>
              </a:rPr>
              <a:t>Digestion</a:t>
            </a:r>
            <a:r>
              <a:rPr lang="en-US" sz="1800" b="1" dirty="0" smtClean="0">
                <a:solidFill>
                  <a:schemeClr val="accent3">
                    <a:lumMod val="75000"/>
                  </a:schemeClr>
                </a:solidFill>
                <a:latin typeface="Tahoma" charset="0"/>
                <a:cs typeface="Tahoma" charset="0"/>
                <a:sym typeface="Tahoma" charset="0"/>
              </a:rPr>
              <a:t>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defRPr/>
            </a:pPr>
            <a:r>
              <a:rPr lang="en-US" smtClean="0"/>
              <a:t>Large Intestine (Colon)</a:t>
            </a:r>
          </a:p>
        </p:txBody>
      </p:sp>
      <p:pic>
        <p:nvPicPr>
          <p:cNvPr id="17412" name="Picture 4"/>
          <p:cNvPicPr>
            <a:picLocks noChangeAspect="1" noChangeArrowheads="1"/>
          </p:cNvPicPr>
          <p:nvPr/>
        </p:nvPicPr>
        <p:blipFill>
          <a:blip r:embed="rId3" cstate="print"/>
          <a:srcRect/>
          <a:stretch>
            <a:fillRect/>
          </a:stretch>
        </p:blipFill>
        <p:spPr bwMode="auto">
          <a:xfrm>
            <a:off x="1219200" y="1477155"/>
            <a:ext cx="4800600" cy="5076045"/>
          </a:xfrm>
          <a:prstGeom prst="rect">
            <a:avLst/>
          </a:prstGeom>
          <a:noFill/>
          <a:ln w="9525">
            <a:noFill/>
            <a:miter lim="800000"/>
            <a:headEnd/>
            <a:tailEnd/>
          </a:ln>
        </p:spPr>
      </p:pic>
      <p:sp>
        <p:nvSpPr>
          <p:cNvPr id="17414" name="Line 6"/>
          <p:cNvSpPr>
            <a:spLocks noChangeShapeType="1"/>
          </p:cNvSpPr>
          <p:nvPr/>
        </p:nvSpPr>
        <p:spPr bwMode="auto">
          <a:xfrm>
            <a:off x="7696200" y="5562600"/>
            <a:ext cx="304800" cy="457200"/>
          </a:xfrm>
          <a:prstGeom prst="line">
            <a:avLst/>
          </a:prstGeom>
          <a:noFill/>
          <a:ln w="9525">
            <a:solidFill>
              <a:schemeClr val="tx1"/>
            </a:solidFill>
            <a:round/>
            <a:headEnd/>
            <a:tailEnd type="triangle" w="med" len="med"/>
          </a:ln>
        </p:spPr>
        <p:txBody>
          <a:bodyPr/>
          <a:lstStyle/>
          <a:p>
            <a:endParaRPr lang="en-US"/>
          </a:p>
        </p:txBody>
      </p:sp>
      <p:sp>
        <p:nvSpPr>
          <p:cNvPr id="17415" name="Line 7"/>
          <p:cNvSpPr>
            <a:spLocks noChangeShapeType="1"/>
          </p:cNvSpPr>
          <p:nvPr/>
        </p:nvSpPr>
        <p:spPr bwMode="auto">
          <a:xfrm>
            <a:off x="7696200" y="5562600"/>
            <a:ext cx="457200" cy="152400"/>
          </a:xfrm>
          <a:prstGeom prst="line">
            <a:avLst/>
          </a:prstGeom>
          <a:noFill/>
          <a:ln w="9525">
            <a:solidFill>
              <a:schemeClr val="tx1"/>
            </a:solidFill>
            <a:round/>
            <a:headEnd/>
            <a:tailEnd type="triangle" w="med" len="med"/>
          </a:ln>
        </p:spPr>
        <p:txBody>
          <a:bodyPr/>
          <a:lstStyle/>
          <a:p>
            <a:endParaRPr lang="en-US"/>
          </a:p>
        </p:txBody>
      </p:sp>
      <p:sp>
        <p:nvSpPr>
          <p:cNvPr id="8"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rgbClr val="FFFF00"/>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
        <p:nvSpPr>
          <p:cNvPr id="9" name="Content Placeholder 8"/>
          <p:cNvSpPr>
            <a:spLocks noGrp="1"/>
          </p:cNvSpPr>
          <p:nvPr>
            <p:ph idx="1"/>
          </p:nvPr>
        </p:nvSpPr>
        <p:spPr/>
        <p:txBody>
          <a:bodyPr/>
          <a:lstStyle/>
          <a:p>
            <a:endParaRPr lang="en-US" dirty="0"/>
          </a:p>
        </p:txBody>
      </p:sp>
      <p:sp>
        <p:nvSpPr>
          <p:cNvPr id="10" name="Text Box 5"/>
          <p:cNvSpPr txBox="1">
            <a:spLocks noChangeArrowheads="1"/>
          </p:cNvSpPr>
          <p:nvPr/>
        </p:nvSpPr>
        <p:spPr bwMode="auto">
          <a:xfrm>
            <a:off x="3048000" y="5105400"/>
            <a:ext cx="1971675" cy="336550"/>
          </a:xfrm>
          <a:prstGeom prst="rect">
            <a:avLst/>
          </a:prstGeom>
          <a:noFill/>
          <a:ln w="19050">
            <a:noFill/>
            <a:miter lim="800000"/>
            <a:headEnd/>
            <a:tailEnd/>
          </a:ln>
        </p:spPr>
        <p:txBody>
          <a:bodyPr wrap="none" anchor="ctr">
            <a:spAutoFit/>
          </a:bodyPr>
          <a:lstStyle/>
          <a:p>
            <a:r>
              <a:rPr lang="en-US" sz="1600" b="1" dirty="0" err="1">
                <a:solidFill>
                  <a:srgbClr val="000000"/>
                </a:solidFill>
                <a:latin typeface="Arial" charset="0"/>
              </a:rPr>
              <a:t>Diverticula</a:t>
            </a:r>
            <a:r>
              <a:rPr lang="en-US" sz="1600" b="1" dirty="0">
                <a:solidFill>
                  <a:srgbClr val="000000"/>
                </a:solidFill>
                <a:latin typeface="Arial" charset="0"/>
              </a:rPr>
              <a:t> (plural)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457200" y="0"/>
            <a:ext cx="8229600" cy="1143000"/>
          </a:xfrm>
        </p:spPr>
        <p:txBody>
          <a:bodyPr/>
          <a:lstStyle/>
          <a:p>
            <a:pPr eaLnBrk="1" hangingPunct="1">
              <a:defRPr/>
            </a:pPr>
            <a:r>
              <a:rPr lang="en-US" smtClean="0"/>
              <a:t>Recap Digestion</a:t>
            </a:r>
          </a:p>
        </p:txBody>
      </p:sp>
      <p:sp>
        <p:nvSpPr>
          <p:cNvPr id="18435" name="Rectangle 3"/>
          <p:cNvSpPr>
            <a:spLocks noGrp="1" noChangeArrowheads="1"/>
          </p:cNvSpPr>
          <p:nvPr>
            <p:ph type="body" idx="1"/>
          </p:nvPr>
        </p:nvSpPr>
        <p:spPr>
          <a:xfrm>
            <a:off x="457200" y="1143000"/>
            <a:ext cx="6858000" cy="5486400"/>
          </a:xfrm>
        </p:spPr>
        <p:txBody>
          <a:bodyPr>
            <a:normAutofit fontScale="92500" lnSpcReduction="20000"/>
          </a:bodyPr>
          <a:lstStyle/>
          <a:p>
            <a:pPr eaLnBrk="1" hangingPunct="1"/>
            <a:r>
              <a:rPr lang="en-US" sz="3600" dirty="0" smtClean="0">
                <a:effectLst/>
              </a:rPr>
              <a:t>Mouth</a:t>
            </a:r>
          </a:p>
          <a:p>
            <a:pPr lvl="1" eaLnBrk="1" hangingPunct="1"/>
            <a:r>
              <a:rPr lang="en-US" sz="3200" dirty="0" smtClean="0">
                <a:effectLst/>
              </a:rPr>
              <a:t>Salivary Amylase for starch</a:t>
            </a:r>
          </a:p>
          <a:p>
            <a:pPr eaLnBrk="1" hangingPunct="1"/>
            <a:r>
              <a:rPr lang="en-US" sz="3600" dirty="0" smtClean="0">
                <a:effectLst/>
              </a:rPr>
              <a:t>Stomach</a:t>
            </a:r>
          </a:p>
          <a:p>
            <a:pPr lvl="1" eaLnBrk="1" hangingPunct="1"/>
            <a:r>
              <a:rPr lang="en-US" sz="3200" dirty="0" err="1" smtClean="0">
                <a:effectLst/>
              </a:rPr>
              <a:t>HCl</a:t>
            </a:r>
            <a:r>
              <a:rPr lang="en-US" sz="3200" dirty="0" smtClean="0">
                <a:effectLst/>
              </a:rPr>
              <a:t>  and Pepsin for Protein uncoiling</a:t>
            </a:r>
          </a:p>
          <a:p>
            <a:pPr lvl="1" eaLnBrk="1" hangingPunct="1"/>
            <a:r>
              <a:rPr lang="en-US" sz="3200" dirty="0" smtClean="0">
                <a:effectLst/>
              </a:rPr>
              <a:t>Gastric Lipase for ______</a:t>
            </a:r>
          </a:p>
          <a:p>
            <a:pPr eaLnBrk="1" hangingPunct="1"/>
            <a:r>
              <a:rPr lang="en-US" sz="3600" dirty="0" smtClean="0">
                <a:effectLst/>
              </a:rPr>
              <a:t>SI--where most digestion occurs</a:t>
            </a:r>
          </a:p>
          <a:p>
            <a:pPr lvl="1" eaLnBrk="1" hangingPunct="1"/>
            <a:r>
              <a:rPr lang="en-US" sz="3200" dirty="0" smtClean="0">
                <a:effectLst/>
              </a:rPr>
              <a:t>Pancreatic and Intestinal enzymes for starch</a:t>
            </a:r>
          </a:p>
          <a:p>
            <a:pPr lvl="1" eaLnBrk="1" hangingPunct="1"/>
            <a:r>
              <a:rPr lang="en-US" sz="3200" dirty="0" smtClean="0">
                <a:effectLst/>
              </a:rPr>
              <a:t>Bile for lipid</a:t>
            </a:r>
          </a:p>
          <a:p>
            <a:pPr lvl="1" eaLnBrk="1" hangingPunct="1"/>
            <a:r>
              <a:rPr lang="en-US" sz="3200" dirty="0" smtClean="0">
                <a:effectLst/>
              </a:rPr>
              <a:t>Protein digested</a:t>
            </a:r>
          </a:p>
          <a:p>
            <a:pPr eaLnBrk="1" hangingPunct="1"/>
            <a:r>
              <a:rPr lang="en-US" sz="3600" dirty="0" smtClean="0">
                <a:effectLst/>
              </a:rPr>
              <a:t>Large Intestine</a:t>
            </a:r>
            <a:endParaRPr lang="en-US" sz="4000" dirty="0" smtClean="0">
              <a:effectLst/>
            </a:endParaRPr>
          </a:p>
        </p:txBody>
      </p:sp>
      <p:sp>
        <p:nvSpPr>
          <p:cNvPr id="4"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rgbClr val="FFFF00"/>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457200" y="609600"/>
            <a:ext cx="8229600" cy="1143000"/>
          </a:xfrm>
        </p:spPr>
        <p:txBody>
          <a:bodyPr/>
          <a:lstStyle/>
          <a:p>
            <a:pPr eaLnBrk="1" hangingPunct="1">
              <a:defRPr/>
            </a:pPr>
            <a:r>
              <a:rPr lang="en-US" smtClean="0"/>
              <a:t>In the Stomach</a:t>
            </a:r>
          </a:p>
        </p:txBody>
      </p:sp>
      <p:sp>
        <p:nvSpPr>
          <p:cNvPr id="19459" name="Rectangle 3"/>
          <p:cNvSpPr>
            <a:spLocks noGrp="1" noChangeArrowheads="1"/>
          </p:cNvSpPr>
          <p:nvPr>
            <p:ph type="body" sz="half" idx="1"/>
          </p:nvPr>
        </p:nvSpPr>
        <p:spPr>
          <a:xfrm>
            <a:off x="457200" y="1600200"/>
            <a:ext cx="4876800" cy="4525963"/>
          </a:xfrm>
        </p:spPr>
        <p:txBody>
          <a:bodyPr/>
          <a:lstStyle/>
          <a:p>
            <a:pPr eaLnBrk="1" hangingPunct="1"/>
            <a:r>
              <a:rPr lang="en-US" sz="3600" dirty="0" smtClean="0">
                <a:effectLst/>
              </a:rPr>
              <a:t>Water</a:t>
            </a:r>
          </a:p>
          <a:p>
            <a:pPr eaLnBrk="1" hangingPunct="1"/>
            <a:r>
              <a:rPr lang="en-US" sz="3600" dirty="0" smtClean="0">
                <a:effectLst/>
              </a:rPr>
              <a:t>Alcohol</a:t>
            </a:r>
          </a:p>
          <a:p>
            <a:pPr eaLnBrk="1" hangingPunct="1"/>
            <a:r>
              <a:rPr lang="en-US" sz="3600" dirty="0" smtClean="0">
                <a:effectLst/>
              </a:rPr>
              <a:t>Small Lipids </a:t>
            </a:r>
          </a:p>
        </p:txBody>
      </p:sp>
      <p:sp>
        <p:nvSpPr>
          <p:cNvPr id="19460" name="Text Box 4"/>
          <p:cNvSpPr txBox="1">
            <a:spLocks noChangeArrowheads="1"/>
          </p:cNvSpPr>
          <p:nvPr/>
        </p:nvSpPr>
        <p:spPr bwMode="auto">
          <a:xfrm>
            <a:off x="0" y="0"/>
            <a:ext cx="3962400" cy="701675"/>
          </a:xfrm>
          <a:prstGeom prst="rect">
            <a:avLst/>
          </a:prstGeom>
          <a:noFill/>
          <a:ln w="9525">
            <a:noFill/>
            <a:miter lim="800000"/>
            <a:headEnd/>
            <a:tailEnd/>
          </a:ln>
        </p:spPr>
        <p:txBody>
          <a:bodyPr>
            <a:spAutoFit/>
          </a:bodyPr>
          <a:lstStyle/>
          <a:p>
            <a:pPr>
              <a:spcBef>
                <a:spcPct val="50000"/>
              </a:spcBef>
            </a:pPr>
            <a:r>
              <a:rPr lang="en-US" sz="4000" b="1">
                <a:latin typeface="Arial" charset="0"/>
              </a:rPr>
              <a:t>II. Absorption:</a:t>
            </a:r>
          </a:p>
        </p:txBody>
      </p:sp>
      <p:pic>
        <p:nvPicPr>
          <p:cNvPr id="19461" name="Picture 5"/>
          <p:cNvPicPr>
            <a:picLocks noGrp="1" noChangeAspect="1" noChangeArrowheads="1"/>
          </p:cNvPicPr>
          <p:nvPr>
            <p:ph sz="half" idx="2"/>
          </p:nvPr>
        </p:nvPicPr>
        <p:blipFill>
          <a:blip r:embed="rId3" cstate="print"/>
          <a:srcRect/>
          <a:stretch>
            <a:fillRect/>
          </a:stretch>
        </p:blipFill>
        <p:spPr>
          <a:xfrm>
            <a:off x="4953000" y="1524000"/>
            <a:ext cx="2271713" cy="5135563"/>
          </a:xfrm>
          <a:noFill/>
        </p:spPr>
      </p:pic>
      <p:sp>
        <p:nvSpPr>
          <p:cNvPr id="6"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rgbClr val="FFFF00"/>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Please take 2 minutes to answer these questions:</a:t>
            </a:r>
          </a:p>
          <a:p>
            <a:pPr lvl="1"/>
            <a:r>
              <a:rPr lang="en-US" dirty="0" smtClean="0"/>
              <a:t>Why do need such a strong acid in our stomachs?</a:t>
            </a:r>
          </a:p>
          <a:p>
            <a:pPr lvl="1"/>
            <a:r>
              <a:rPr lang="en-US" dirty="0" smtClean="0"/>
              <a:t>Cows have 4 stomachs, why? </a:t>
            </a:r>
            <a:r>
              <a:rPr lang="en-US" smtClean="0"/>
              <a:t>And why don’t we?</a:t>
            </a:r>
            <a:endParaRPr lang="en-US" dirty="0" smtClean="0"/>
          </a:p>
        </p:txBody>
      </p:sp>
      <p:sp>
        <p:nvSpPr>
          <p:cNvPr id="4"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rgbClr val="FFFF00"/>
                </a:solidFill>
                <a:latin typeface="Tahoma" charset="0"/>
                <a:cs typeface="Tahoma" charset="0"/>
                <a:sym typeface="Tahoma" charset="0"/>
              </a:rPr>
              <a:t>Do Now</a:t>
            </a:r>
            <a:endParaRPr lang="en-US"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pic>
        <p:nvPicPr>
          <p:cNvPr id="7" name="count_down_2MIN.wmv">
            <a:hlinkClick r:id="" action="ppaction://media"/>
          </p:cNvPr>
          <p:cNvPicPr>
            <a:picLocks noRot="1" noChangeAspect="1"/>
          </p:cNvPicPr>
          <p:nvPr>
            <a:videoFile r:link="rId1"/>
          </p:nvPr>
        </p:nvPicPr>
        <p:blipFill>
          <a:blip r:embed="rId3" cstate="print"/>
          <a:stretch>
            <a:fillRect/>
          </a:stretch>
        </p:blipFill>
        <p:spPr>
          <a:xfrm>
            <a:off x="3200400" y="4343400"/>
            <a:ext cx="3048000" cy="2133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en-US" dirty="0" smtClean="0"/>
              <a:t>In the Small Intestine</a:t>
            </a:r>
          </a:p>
        </p:txBody>
      </p:sp>
      <p:sp>
        <p:nvSpPr>
          <p:cNvPr id="20483" name="Rectangle 3"/>
          <p:cNvSpPr>
            <a:spLocks noGrp="1" noChangeArrowheads="1"/>
          </p:cNvSpPr>
          <p:nvPr>
            <p:ph type="body" sz="half" idx="1"/>
          </p:nvPr>
        </p:nvSpPr>
        <p:spPr>
          <a:xfrm>
            <a:off x="228600" y="1600200"/>
            <a:ext cx="7086600" cy="4953000"/>
          </a:xfrm>
        </p:spPr>
        <p:txBody>
          <a:bodyPr/>
          <a:lstStyle/>
          <a:p>
            <a:pPr eaLnBrk="1" hangingPunct="1">
              <a:lnSpc>
                <a:spcPct val="90000"/>
              </a:lnSpc>
            </a:pPr>
            <a:r>
              <a:rPr lang="en-US" sz="3600" dirty="0" err="1" smtClean="0">
                <a:effectLst/>
              </a:rPr>
              <a:t>Villi</a:t>
            </a:r>
            <a:endParaRPr lang="en-US" sz="3600" dirty="0" smtClean="0">
              <a:effectLst/>
            </a:endParaRPr>
          </a:p>
          <a:p>
            <a:pPr lvl="1" eaLnBrk="1" hangingPunct="1">
              <a:lnSpc>
                <a:spcPct val="90000"/>
              </a:lnSpc>
            </a:pPr>
            <a:r>
              <a:rPr lang="en-US" sz="3200" dirty="0" smtClean="0">
                <a:effectLst/>
              </a:rPr>
              <a:t>Finger-like projections</a:t>
            </a:r>
          </a:p>
          <a:p>
            <a:pPr eaLnBrk="1" hangingPunct="1">
              <a:lnSpc>
                <a:spcPct val="90000"/>
              </a:lnSpc>
            </a:pPr>
            <a:r>
              <a:rPr lang="en-US" sz="4000" dirty="0" err="1" smtClean="0">
                <a:effectLst/>
              </a:rPr>
              <a:t>Microvilli</a:t>
            </a:r>
            <a:endParaRPr lang="en-US" sz="4000" dirty="0" smtClean="0">
              <a:effectLst/>
            </a:endParaRPr>
          </a:p>
          <a:p>
            <a:pPr lvl="1" eaLnBrk="1" hangingPunct="1">
              <a:lnSpc>
                <a:spcPct val="90000"/>
              </a:lnSpc>
            </a:pPr>
            <a:r>
              <a:rPr lang="en-US" sz="3200" dirty="0" smtClean="0">
                <a:effectLst/>
              </a:rPr>
              <a:t>On the </a:t>
            </a:r>
            <a:r>
              <a:rPr lang="en-US" sz="3200" dirty="0" err="1" smtClean="0">
                <a:effectLst/>
              </a:rPr>
              <a:t>Villi</a:t>
            </a:r>
            <a:endParaRPr lang="en-US" sz="3200" dirty="0" smtClean="0">
              <a:effectLst/>
            </a:endParaRPr>
          </a:p>
          <a:p>
            <a:pPr eaLnBrk="1" hangingPunct="1">
              <a:lnSpc>
                <a:spcPct val="90000"/>
              </a:lnSpc>
            </a:pPr>
            <a:r>
              <a:rPr lang="en-US" sz="3600" dirty="0" smtClean="0">
                <a:effectLst/>
              </a:rPr>
              <a:t>The more surface area, the better the absorption!</a:t>
            </a:r>
          </a:p>
          <a:p>
            <a:pPr eaLnBrk="1" hangingPunct="1">
              <a:lnSpc>
                <a:spcPct val="90000"/>
              </a:lnSpc>
            </a:pPr>
            <a:r>
              <a:rPr lang="en-US" sz="3600" dirty="0" err="1" smtClean="0">
                <a:effectLst/>
              </a:rPr>
              <a:t>Celiac’s</a:t>
            </a:r>
            <a:r>
              <a:rPr lang="en-US" sz="3600" dirty="0" smtClean="0">
                <a:effectLst/>
              </a:rPr>
              <a:t> Disease</a:t>
            </a:r>
          </a:p>
        </p:txBody>
      </p:sp>
      <p:sp>
        <p:nvSpPr>
          <p:cNvPr id="10" name="Rectangle 28"/>
          <p:cNvSpPr>
            <a:spLocks/>
          </p:cNvSpPr>
          <p:nvPr/>
        </p:nvSpPr>
        <p:spPr bwMode="auto">
          <a:xfrm>
            <a:off x="7239000" y="5334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rgbClr val="FFFF00"/>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85800" y="457200"/>
            <a:ext cx="5638800" cy="6019800"/>
            <a:chOff x="1676400" y="1066800"/>
            <a:chExt cx="4821382" cy="5334000"/>
          </a:xfrm>
        </p:grpSpPr>
        <p:pic>
          <p:nvPicPr>
            <p:cNvPr id="67588" name="Picture 4" descr="fig03_11"/>
            <p:cNvPicPr>
              <a:picLocks noGrp="1" noChangeAspect="1" noChangeArrowheads="1"/>
            </p:cNvPicPr>
            <p:nvPr>
              <p:ph sz="half" idx="2"/>
            </p:nvPr>
          </p:nvPicPr>
          <p:blipFill>
            <a:blip r:embed="rId3" cstate="print"/>
            <a:srcRect l="18333" r="22501" b="45445"/>
            <a:stretch>
              <a:fillRect/>
            </a:stretch>
          </p:blipFill>
          <p:spPr>
            <a:xfrm>
              <a:off x="1676400" y="1066800"/>
              <a:ext cx="4821382" cy="5334000"/>
            </a:xfrm>
            <a:noFill/>
          </p:spPr>
        </p:pic>
        <p:sp>
          <p:nvSpPr>
            <p:cNvPr id="20485" name="Line 6"/>
            <p:cNvSpPr>
              <a:spLocks noChangeShapeType="1"/>
            </p:cNvSpPr>
            <p:nvPr/>
          </p:nvSpPr>
          <p:spPr bwMode="auto">
            <a:xfrm>
              <a:off x="3733799" y="1676400"/>
              <a:ext cx="997527" cy="1447800"/>
            </a:xfrm>
            <a:prstGeom prst="line">
              <a:avLst/>
            </a:prstGeom>
            <a:noFill/>
            <a:ln w="38100">
              <a:solidFill>
                <a:schemeClr val="bg2"/>
              </a:solidFill>
              <a:round/>
              <a:headEnd/>
              <a:tailEnd type="triangle" w="med" len="med"/>
            </a:ln>
          </p:spPr>
          <p:txBody>
            <a:bodyPr/>
            <a:lstStyle/>
            <a:p>
              <a:endParaRPr lang="en-US"/>
            </a:p>
          </p:txBody>
        </p:sp>
        <p:sp>
          <p:nvSpPr>
            <p:cNvPr id="20486" name="Line 7"/>
            <p:cNvSpPr>
              <a:spLocks noChangeShapeType="1"/>
            </p:cNvSpPr>
            <p:nvPr/>
          </p:nvSpPr>
          <p:spPr bwMode="auto">
            <a:xfrm>
              <a:off x="3124200" y="2133600"/>
              <a:ext cx="1330036" cy="1828800"/>
            </a:xfrm>
            <a:prstGeom prst="line">
              <a:avLst/>
            </a:prstGeom>
            <a:noFill/>
            <a:ln w="38100">
              <a:solidFill>
                <a:schemeClr val="bg2"/>
              </a:solidFill>
              <a:round/>
              <a:headEnd/>
              <a:tailEnd type="triangle" w="med" len="med"/>
            </a:ln>
          </p:spPr>
          <p:txBody>
            <a:bodyPr/>
            <a:lstStyle/>
            <a:p>
              <a:endParaRPr lang="en-US"/>
            </a:p>
          </p:txBody>
        </p:sp>
        <p:sp>
          <p:nvSpPr>
            <p:cNvPr id="20487" name="Text Box 8"/>
            <p:cNvSpPr txBox="1">
              <a:spLocks noChangeArrowheads="1"/>
            </p:cNvSpPr>
            <p:nvPr/>
          </p:nvSpPr>
          <p:spPr bwMode="auto">
            <a:xfrm>
              <a:off x="2362200" y="1752600"/>
              <a:ext cx="914400" cy="584775"/>
            </a:xfrm>
            <a:prstGeom prst="rect">
              <a:avLst/>
            </a:prstGeom>
            <a:noFill/>
            <a:ln w="9525">
              <a:noFill/>
              <a:miter lim="800000"/>
              <a:headEnd/>
              <a:tailEnd/>
            </a:ln>
          </p:spPr>
          <p:txBody>
            <a:bodyPr wrap="square">
              <a:spAutoFit/>
            </a:bodyPr>
            <a:lstStyle/>
            <a:p>
              <a:pPr>
                <a:spcBef>
                  <a:spcPct val="50000"/>
                </a:spcBef>
              </a:pPr>
              <a:r>
                <a:rPr lang="en-US" sz="3200"/>
                <a:t>Villi</a:t>
              </a:r>
            </a:p>
          </p:txBody>
        </p:sp>
        <p:sp>
          <p:nvSpPr>
            <p:cNvPr id="20488" name="Text Box 9"/>
            <p:cNvSpPr txBox="1">
              <a:spLocks noChangeArrowheads="1"/>
            </p:cNvSpPr>
            <p:nvPr/>
          </p:nvSpPr>
          <p:spPr bwMode="auto">
            <a:xfrm>
              <a:off x="2971800" y="1295400"/>
              <a:ext cx="2078182" cy="579438"/>
            </a:xfrm>
            <a:prstGeom prst="rect">
              <a:avLst/>
            </a:prstGeom>
            <a:noFill/>
            <a:ln w="9525">
              <a:noFill/>
              <a:miter lim="800000"/>
              <a:headEnd/>
              <a:tailEnd/>
            </a:ln>
          </p:spPr>
          <p:txBody>
            <a:bodyPr wrap="square">
              <a:spAutoFit/>
            </a:bodyPr>
            <a:lstStyle/>
            <a:p>
              <a:pPr>
                <a:spcBef>
                  <a:spcPct val="50000"/>
                </a:spcBef>
              </a:pPr>
              <a:r>
                <a:rPr lang="en-US" sz="3200" dirty="0" err="1"/>
                <a:t>Microvilli</a:t>
              </a:r>
              <a:endParaRPr lang="en-US" sz="3200" dirty="0"/>
            </a:p>
          </p:txBody>
        </p:sp>
      </p:grpSp>
      <p:sp>
        <p:nvSpPr>
          <p:cNvPr id="12"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rgbClr val="FFFF00"/>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p:cNvSpPr txBox="1">
            <a:spLocks noChangeArrowheads="1"/>
          </p:cNvSpPr>
          <p:nvPr/>
        </p:nvSpPr>
        <p:spPr bwMode="auto">
          <a:xfrm>
            <a:off x="76200" y="2406650"/>
            <a:ext cx="3733800" cy="646331"/>
          </a:xfrm>
          <a:prstGeom prst="rect">
            <a:avLst/>
          </a:prstGeom>
          <a:noFill/>
          <a:ln w="9525">
            <a:noFill/>
            <a:miter lim="800000"/>
            <a:headEnd/>
            <a:tailEnd/>
          </a:ln>
        </p:spPr>
        <p:txBody>
          <a:bodyPr wrap="square">
            <a:spAutoFit/>
          </a:bodyPr>
          <a:lstStyle/>
          <a:p>
            <a:pPr>
              <a:spcBef>
                <a:spcPct val="50000"/>
              </a:spcBef>
            </a:pPr>
            <a:r>
              <a:rPr lang="en-US" sz="3600" dirty="0"/>
              <a:t>Water-soluble</a:t>
            </a:r>
          </a:p>
        </p:txBody>
      </p:sp>
      <p:sp>
        <p:nvSpPr>
          <p:cNvPr id="21508" name="Text Box 5"/>
          <p:cNvSpPr txBox="1">
            <a:spLocks noChangeArrowheads="1"/>
          </p:cNvSpPr>
          <p:nvPr/>
        </p:nvSpPr>
        <p:spPr bwMode="auto">
          <a:xfrm>
            <a:off x="4495800" y="2406650"/>
            <a:ext cx="3124200" cy="641350"/>
          </a:xfrm>
          <a:prstGeom prst="rect">
            <a:avLst/>
          </a:prstGeom>
          <a:noFill/>
          <a:ln w="9525">
            <a:noFill/>
            <a:miter lim="800000"/>
            <a:headEnd/>
            <a:tailEnd/>
          </a:ln>
        </p:spPr>
        <p:txBody>
          <a:bodyPr wrap="square">
            <a:spAutoFit/>
          </a:bodyPr>
          <a:lstStyle/>
          <a:p>
            <a:pPr>
              <a:spcBef>
                <a:spcPct val="50000"/>
              </a:spcBef>
            </a:pPr>
            <a:r>
              <a:rPr lang="en-US" sz="3600" dirty="0"/>
              <a:t>Fat-soluble</a:t>
            </a:r>
          </a:p>
        </p:txBody>
      </p:sp>
      <p:sp>
        <p:nvSpPr>
          <p:cNvPr id="21509" name="Line 6"/>
          <p:cNvSpPr>
            <a:spLocks noChangeShapeType="1"/>
          </p:cNvSpPr>
          <p:nvPr/>
        </p:nvSpPr>
        <p:spPr bwMode="auto">
          <a:xfrm>
            <a:off x="1524000" y="3092450"/>
            <a:ext cx="0" cy="914400"/>
          </a:xfrm>
          <a:prstGeom prst="line">
            <a:avLst/>
          </a:prstGeom>
          <a:noFill/>
          <a:ln w="38100">
            <a:solidFill>
              <a:schemeClr val="tx1"/>
            </a:solidFill>
            <a:round/>
            <a:headEnd/>
            <a:tailEnd type="triangle" w="med" len="med"/>
          </a:ln>
        </p:spPr>
        <p:txBody>
          <a:bodyPr/>
          <a:lstStyle/>
          <a:p>
            <a:endParaRPr lang="en-US"/>
          </a:p>
        </p:txBody>
      </p:sp>
      <p:sp>
        <p:nvSpPr>
          <p:cNvPr id="21510" name="Line 7"/>
          <p:cNvSpPr>
            <a:spLocks noChangeShapeType="1"/>
          </p:cNvSpPr>
          <p:nvPr/>
        </p:nvSpPr>
        <p:spPr bwMode="auto">
          <a:xfrm>
            <a:off x="6019800" y="3092450"/>
            <a:ext cx="0" cy="914400"/>
          </a:xfrm>
          <a:prstGeom prst="line">
            <a:avLst/>
          </a:prstGeom>
          <a:noFill/>
          <a:ln w="38100">
            <a:solidFill>
              <a:schemeClr val="tx1"/>
            </a:solidFill>
            <a:round/>
            <a:headEnd/>
            <a:tailEnd type="triangle" w="med" len="med"/>
          </a:ln>
        </p:spPr>
        <p:txBody>
          <a:bodyPr/>
          <a:lstStyle/>
          <a:p>
            <a:endParaRPr lang="en-US"/>
          </a:p>
        </p:txBody>
      </p:sp>
      <p:sp>
        <p:nvSpPr>
          <p:cNvPr id="21511" name="Text Box 8"/>
          <p:cNvSpPr txBox="1">
            <a:spLocks noChangeArrowheads="1"/>
          </p:cNvSpPr>
          <p:nvPr/>
        </p:nvSpPr>
        <p:spPr bwMode="auto">
          <a:xfrm>
            <a:off x="228600" y="4235450"/>
            <a:ext cx="3124200" cy="641350"/>
          </a:xfrm>
          <a:prstGeom prst="rect">
            <a:avLst/>
          </a:prstGeom>
          <a:noFill/>
          <a:ln w="9525">
            <a:noFill/>
            <a:miter lim="800000"/>
            <a:headEnd/>
            <a:tailEnd/>
          </a:ln>
        </p:spPr>
        <p:txBody>
          <a:bodyPr wrap="square">
            <a:spAutoFit/>
          </a:bodyPr>
          <a:lstStyle/>
          <a:p>
            <a:pPr>
              <a:spcBef>
                <a:spcPct val="50000"/>
              </a:spcBef>
            </a:pPr>
            <a:r>
              <a:rPr lang="en-US" sz="3600" dirty="0"/>
              <a:t>Bloodstream</a:t>
            </a:r>
          </a:p>
        </p:txBody>
      </p:sp>
      <p:sp>
        <p:nvSpPr>
          <p:cNvPr id="21512" name="Text Box 9"/>
          <p:cNvSpPr txBox="1">
            <a:spLocks noChangeArrowheads="1"/>
          </p:cNvSpPr>
          <p:nvPr/>
        </p:nvSpPr>
        <p:spPr bwMode="auto">
          <a:xfrm>
            <a:off x="4495800" y="4114800"/>
            <a:ext cx="3124200" cy="1477328"/>
          </a:xfrm>
          <a:prstGeom prst="rect">
            <a:avLst/>
          </a:prstGeom>
          <a:noFill/>
          <a:ln w="9525">
            <a:noFill/>
            <a:miter lim="800000"/>
            <a:headEnd/>
            <a:tailEnd/>
          </a:ln>
        </p:spPr>
        <p:txBody>
          <a:bodyPr wrap="square">
            <a:spAutoFit/>
          </a:bodyPr>
          <a:lstStyle/>
          <a:p>
            <a:pPr>
              <a:spcBef>
                <a:spcPct val="50000"/>
              </a:spcBef>
            </a:pPr>
            <a:r>
              <a:rPr lang="en-US" sz="3600" dirty="0"/>
              <a:t>Lymphatic </a:t>
            </a:r>
            <a:endParaRPr lang="en-US" sz="3600" dirty="0" smtClean="0"/>
          </a:p>
          <a:p>
            <a:pPr>
              <a:spcBef>
                <a:spcPct val="50000"/>
              </a:spcBef>
            </a:pPr>
            <a:r>
              <a:rPr lang="en-US" sz="3600" dirty="0" smtClean="0"/>
              <a:t>system</a:t>
            </a:r>
            <a:endParaRPr lang="en-US" sz="3600" dirty="0"/>
          </a:p>
        </p:txBody>
      </p:sp>
      <p:sp>
        <p:nvSpPr>
          <p:cNvPr id="21513" name="Line 10"/>
          <p:cNvSpPr>
            <a:spLocks noChangeShapeType="1"/>
          </p:cNvSpPr>
          <p:nvPr/>
        </p:nvSpPr>
        <p:spPr bwMode="auto">
          <a:xfrm flipH="1">
            <a:off x="2514600" y="1492250"/>
            <a:ext cx="914400" cy="838200"/>
          </a:xfrm>
          <a:prstGeom prst="line">
            <a:avLst/>
          </a:prstGeom>
          <a:noFill/>
          <a:ln w="38100">
            <a:solidFill>
              <a:schemeClr val="tx1"/>
            </a:solidFill>
            <a:round/>
            <a:headEnd/>
            <a:tailEnd type="triangle" w="med" len="med"/>
          </a:ln>
        </p:spPr>
        <p:txBody>
          <a:bodyPr/>
          <a:lstStyle/>
          <a:p>
            <a:endParaRPr lang="en-US"/>
          </a:p>
        </p:txBody>
      </p:sp>
      <p:sp>
        <p:nvSpPr>
          <p:cNvPr id="21514" name="Line 11"/>
          <p:cNvSpPr>
            <a:spLocks noChangeShapeType="1"/>
          </p:cNvSpPr>
          <p:nvPr/>
        </p:nvSpPr>
        <p:spPr bwMode="auto">
          <a:xfrm>
            <a:off x="3505200" y="1492250"/>
            <a:ext cx="1371600" cy="838200"/>
          </a:xfrm>
          <a:prstGeom prst="line">
            <a:avLst/>
          </a:prstGeom>
          <a:noFill/>
          <a:ln w="38100">
            <a:solidFill>
              <a:schemeClr val="tx1"/>
            </a:solidFill>
            <a:round/>
            <a:headEnd/>
            <a:tailEnd type="triangle" w="med" len="med"/>
          </a:ln>
        </p:spPr>
        <p:txBody>
          <a:bodyPr/>
          <a:lstStyle/>
          <a:p>
            <a:endParaRPr lang="en-US"/>
          </a:p>
        </p:txBody>
      </p:sp>
      <p:sp>
        <p:nvSpPr>
          <p:cNvPr id="11" name="Text Box 4"/>
          <p:cNvSpPr txBox="1">
            <a:spLocks noChangeArrowheads="1"/>
          </p:cNvSpPr>
          <p:nvPr/>
        </p:nvSpPr>
        <p:spPr bwMode="auto">
          <a:xfrm>
            <a:off x="2971800" y="838200"/>
            <a:ext cx="1295400" cy="646331"/>
          </a:xfrm>
          <a:prstGeom prst="rect">
            <a:avLst/>
          </a:prstGeom>
          <a:noFill/>
          <a:ln w="9525">
            <a:noFill/>
            <a:miter lim="800000"/>
            <a:headEnd/>
            <a:tailEnd/>
          </a:ln>
        </p:spPr>
        <p:txBody>
          <a:bodyPr wrap="square">
            <a:spAutoFit/>
          </a:bodyPr>
          <a:lstStyle/>
          <a:p>
            <a:pPr>
              <a:spcBef>
                <a:spcPct val="50000"/>
              </a:spcBef>
            </a:pPr>
            <a:r>
              <a:rPr lang="en-US" sz="3600" dirty="0" err="1" smtClean="0"/>
              <a:t>Villi</a:t>
            </a:r>
            <a:endParaRPr lang="en-US" sz="3600" dirty="0"/>
          </a:p>
        </p:txBody>
      </p:sp>
      <p:sp>
        <p:nvSpPr>
          <p:cNvPr id="12"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rgbClr val="FFFF00"/>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defRPr/>
            </a:pPr>
            <a:r>
              <a:rPr lang="en-US" smtClean="0"/>
              <a:t>Types of Absorption</a:t>
            </a:r>
          </a:p>
        </p:txBody>
      </p:sp>
      <p:sp>
        <p:nvSpPr>
          <p:cNvPr id="22531" name="Rectangle 3"/>
          <p:cNvSpPr>
            <a:spLocks noGrp="1" noChangeArrowheads="1"/>
          </p:cNvSpPr>
          <p:nvPr>
            <p:ph type="body" idx="1"/>
          </p:nvPr>
        </p:nvSpPr>
        <p:spPr>
          <a:xfrm>
            <a:off x="457200" y="1295400"/>
            <a:ext cx="8229600" cy="5334000"/>
          </a:xfrm>
        </p:spPr>
        <p:txBody>
          <a:bodyPr>
            <a:normAutofit lnSpcReduction="10000"/>
          </a:bodyPr>
          <a:lstStyle/>
          <a:p>
            <a:pPr eaLnBrk="1" hangingPunct="1"/>
            <a:r>
              <a:rPr lang="en-US" sz="3600" dirty="0" smtClean="0">
                <a:effectLst/>
              </a:rPr>
              <a:t>Simple Diffusion</a:t>
            </a:r>
          </a:p>
          <a:p>
            <a:pPr lvl="1" eaLnBrk="1" hangingPunct="1"/>
            <a:r>
              <a:rPr lang="en-US" sz="3200" dirty="0" smtClean="0">
                <a:effectLst/>
              </a:rPr>
              <a:t>No Energy, No Carrier</a:t>
            </a:r>
          </a:p>
          <a:p>
            <a:pPr lvl="1" eaLnBrk="1" hangingPunct="1"/>
            <a:r>
              <a:rPr lang="en-US" sz="3200" dirty="0" smtClean="0">
                <a:effectLst/>
              </a:rPr>
              <a:t>Movement from high to low concentration</a:t>
            </a:r>
          </a:p>
          <a:p>
            <a:pPr eaLnBrk="1" hangingPunct="1"/>
            <a:r>
              <a:rPr lang="en-US" sz="3600" dirty="0" smtClean="0">
                <a:effectLst/>
              </a:rPr>
              <a:t>Facilitated Diffusion</a:t>
            </a:r>
          </a:p>
          <a:p>
            <a:pPr lvl="1" eaLnBrk="1" hangingPunct="1"/>
            <a:r>
              <a:rPr lang="en-US" sz="3200" dirty="0" smtClean="0">
                <a:effectLst/>
              </a:rPr>
              <a:t>No Energy, __________</a:t>
            </a:r>
          </a:p>
          <a:p>
            <a:pPr lvl="1" eaLnBrk="1" hangingPunct="1"/>
            <a:r>
              <a:rPr lang="en-US" sz="3200" dirty="0" smtClean="0">
                <a:effectLst/>
              </a:rPr>
              <a:t>Move from high to low concentration</a:t>
            </a:r>
          </a:p>
          <a:p>
            <a:pPr eaLnBrk="1" hangingPunct="1"/>
            <a:r>
              <a:rPr lang="en-US" sz="3600" dirty="0" smtClean="0">
                <a:effectLst/>
              </a:rPr>
              <a:t>Active Transport</a:t>
            </a:r>
          </a:p>
          <a:p>
            <a:pPr lvl="1" eaLnBrk="1" hangingPunct="1"/>
            <a:r>
              <a:rPr lang="en-US" sz="3200" dirty="0" smtClean="0">
                <a:effectLst/>
              </a:rPr>
              <a:t>Need Energy (ATP) and Need Carrier</a:t>
            </a:r>
          </a:p>
          <a:p>
            <a:pPr lvl="1" eaLnBrk="1" hangingPunct="1"/>
            <a:r>
              <a:rPr lang="en-US" sz="3200" dirty="0" smtClean="0">
                <a:effectLst/>
              </a:rPr>
              <a:t>Low to high concentration</a:t>
            </a:r>
          </a:p>
        </p:txBody>
      </p:sp>
      <p:sp>
        <p:nvSpPr>
          <p:cNvPr id="4"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rgbClr val="FFFF00"/>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idx="4294967295"/>
          </p:nvPr>
        </p:nvSpPr>
        <p:spPr>
          <a:xfrm>
            <a:off x="0" y="274638"/>
            <a:ext cx="8229600" cy="1143000"/>
          </a:xfrm>
        </p:spPr>
        <p:txBody>
          <a:bodyPr/>
          <a:lstStyle/>
          <a:p>
            <a:pPr eaLnBrk="1" hangingPunct="1">
              <a:defRPr/>
            </a:pPr>
            <a:r>
              <a:rPr lang="en-US" smtClean="0"/>
              <a:t>Types of Absorption</a:t>
            </a:r>
          </a:p>
        </p:txBody>
      </p:sp>
      <p:pic>
        <p:nvPicPr>
          <p:cNvPr id="23555" name="Picture 4" descr="fig03_10"/>
          <p:cNvPicPr>
            <a:picLocks noGrp="1" noChangeAspect="1" noChangeArrowheads="1"/>
          </p:cNvPicPr>
          <p:nvPr>
            <p:ph idx="4294967295"/>
          </p:nvPr>
        </p:nvPicPr>
        <p:blipFill>
          <a:blip r:embed="rId3" cstate="print"/>
          <a:srcRect/>
          <a:stretch>
            <a:fillRect/>
          </a:stretch>
        </p:blipFill>
        <p:spPr>
          <a:xfrm>
            <a:off x="0" y="1371600"/>
            <a:ext cx="9144000" cy="5181600"/>
          </a:xfrm>
          <a:noFill/>
        </p:spPr>
      </p:pic>
      <p:sp>
        <p:nvSpPr>
          <p:cNvPr id="70662" name="Comment 6"/>
          <p:cNvSpPr>
            <a:spLocks noChangeArrowheads="1"/>
          </p:cNvSpPr>
          <p:nvPr/>
        </p:nvSpPr>
        <p:spPr bwMode="auto">
          <a:xfrm>
            <a:off x="4876800" y="6400800"/>
            <a:ext cx="4267200" cy="223838"/>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nchor="b">
            <a:spAutoFit/>
          </a:bodyPr>
          <a:lstStyle/>
          <a:p>
            <a:pPr>
              <a:spcBef>
                <a:spcPct val="50000"/>
              </a:spcBef>
              <a:defRPr/>
            </a:pPr>
            <a:r>
              <a:rPr lang="en-US" altLang="en-US" sz="800" b="1">
                <a:solidFill>
                  <a:srgbClr val="000000"/>
                </a:solidFill>
                <a:latin typeface="Verdana" pitchFamily="1" charset="0"/>
              </a:rPr>
              <a:t>Copyright 2005 Wadsworth Group, a division of Thomson Learning</a:t>
            </a:r>
            <a:endParaRPr lang="en-US" altLang="en-US">
              <a:solidFill>
                <a:srgbClr val="000000"/>
              </a:solidFill>
              <a:latin typeface="Genev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r>
              <a:rPr lang="en-US" dirty="0" smtClean="0"/>
              <a:t>In Large Intestine (colon)</a:t>
            </a:r>
          </a:p>
        </p:txBody>
      </p:sp>
      <p:sp>
        <p:nvSpPr>
          <p:cNvPr id="24579" name="Rectangle 3"/>
          <p:cNvSpPr>
            <a:spLocks noGrp="1" noChangeArrowheads="1"/>
          </p:cNvSpPr>
          <p:nvPr>
            <p:ph type="body" idx="1"/>
          </p:nvPr>
        </p:nvSpPr>
        <p:spPr/>
        <p:txBody>
          <a:bodyPr/>
          <a:lstStyle/>
          <a:p>
            <a:pPr eaLnBrk="1" hangingPunct="1"/>
            <a:r>
              <a:rPr lang="en-US" sz="3600" dirty="0" smtClean="0">
                <a:effectLst/>
              </a:rPr>
              <a:t>Absorption (</a:t>
            </a:r>
            <a:r>
              <a:rPr lang="en-US" sz="3600" dirty="0" err="1" smtClean="0">
                <a:effectLst/>
              </a:rPr>
              <a:t>reabsorption</a:t>
            </a:r>
            <a:r>
              <a:rPr lang="en-US" sz="3600" dirty="0" smtClean="0">
                <a:effectLst/>
              </a:rPr>
              <a:t>)</a:t>
            </a:r>
          </a:p>
          <a:p>
            <a:pPr lvl="1" eaLnBrk="1" hangingPunct="1"/>
            <a:r>
              <a:rPr lang="en-US" sz="3200" dirty="0" smtClean="0">
                <a:effectLst/>
              </a:rPr>
              <a:t>Water and some minerals</a:t>
            </a:r>
          </a:p>
          <a:p>
            <a:pPr eaLnBrk="1" hangingPunct="1"/>
            <a:r>
              <a:rPr lang="en-US" sz="3600" dirty="0" smtClean="0">
                <a:effectLst/>
              </a:rPr>
              <a:t>Feces</a:t>
            </a:r>
          </a:p>
        </p:txBody>
      </p:sp>
      <p:sp>
        <p:nvSpPr>
          <p:cNvPr id="4"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rgbClr val="FFFF00"/>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8" name="Group 2"/>
          <p:cNvGraphicFramePr>
            <a:graphicFrameLocks noGrp="1"/>
          </p:cNvGraphicFramePr>
          <p:nvPr/>
        </p:nvGraphicFramePr>
        <p:xfrm>
          <a:off x="76200" y="152400"/>
          <a:ext cx="7391400" cy="6705603"/>
        </p:xfrm>
        <a:graphic>
          <a:graphicData uri="http://schemas.openxmlformats.org/drawingml/2006/table">
            <a:tbl>
              <a:tblPr/>
              <a:tblGrid>
                <a:gridCol w="3695700"/>
                <a:gridCol w="3695700"/>
              </a:tblGrid>
              <a:tr h="4429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800" b="1" i="0" u="none" strike="noStrike" cap="none" normalizeH="0" baseline="0" dirty="0" smtClean="0">
                          <a:ln>
                            <a:noFill/>
                          </a:ln>
                          <a:solidFill>
                            <a:schemeClr val="bg1"/>
                          </a:solidFill>
                          <a:effectLst>
                            <a:outerShdw blurRad="38100" dist="38100" dir="2700000" algn="tl">
                              <a:srgbClr val="000000"/>
                            </a:outerShdw>
                          </a:effectLst>
                          <a:latin typeface="Garamond" pitchFamily="18" charset="0"/>
                        </a:rPr>
                        <a:t>ORGAN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800" b="1" i="0" u="none" strike="noStrike" cap="none" normalizeH="0" baseline="0" smtClean="0">
                          <a:ln>
                            <a:noFill/>
                          </a:ln>
                          <a:solidFill>
                            <a:schemeClr val="bg1"/>
                          </a:solidFill>
                          <a:effectLst>
                            <a:outerShdw blurRad="38100" dist="38100" dir="2700000" algn="tl">
                              <a:srgbClr val="000000"/>
                            </a:outerShdw>
                          </a:effectLst>
                          <a:latin typeface="Garamond" pitchFamily="18" charset="0"/>
                        </a:rPr>
                        <a:t>FUNCTIONS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819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800" b="1" i="0" u="none" strike="noStrike" cap="none" normalizeH="0" baseline="0" dirty="0" smtClean="0">
                          <a:ln>
                            <a:noFill/>
                          </a:ln>
                          <a:solidFill>
                            <a:schemeClr val="tx1"/>
                          </a:solidFill>
                          <a:effectLst>
                            <a:outerShdw blurRad="38100" dist="38100" dir="2700000" algn="tl">
                              <a:srgbClr val="C0C0C0"/>
                            </a:outerShdw>
                          </a:effectLst>
                          <a:latin typeface="Garamond" pitchFamily="18" charset="0"/>
                        </a:rPr>
                        <a:t>Mouth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Chewing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Digestion of starch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8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Esophagus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Passage way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0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8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Stomach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Food Storage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Acid kills bacteria</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Some protein digestion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8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Small Intestine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Final digestion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Absorption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8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Large Intestine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Absorption of water, minerals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8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Anus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Elimination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8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Liver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Production of bile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8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Gallbladder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6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Store and release bile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8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Pancreas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 charset="2"/>
                        <a:buNone/>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Garamond" pitchFamily="18" charset="0"/>
                        </a:rPr>
                        <a:t>Enzymes and bicarbonate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rgbClr val="FFFF00"/>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r>
              <a:rPr lang="en-US" dirty="0" smtClean="0"/>
              <a:t>Video…</a:t>
            </a:r>
            <a:endParaRPr lang="en-US" dirty="0"/>
          </a:p>
        </p:txBody>
      </p:sp>
      <p:sp>
        <p:nvSpPr>
          <p:cNvPr id="3" name="Subtitle 2"/>
          <p:cNvSpPr>
            <a:spLocks noGrp="1"/>
          </p:cNvSpPr>
          <p:nvPr>
            <p:ph type="subTitle" sz="quarter" idx="1"/>
          </p:nvPr>
        </p:nvSpPr>
        <p:spPr/>
        <p:txBody>
          <a:bodyPr/>
          <a:lstStyle/>
          <a:p>
            <a:pPr>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a:xfrm>
            <a:off x="609600" y="457200"/>
            <a:ext cx="8229600" cy="1143000"/>
          </a:xfrm>
        </p:spPr>
        <p:txBody>
          <a:bodyPr/>
          <a:lstStyle/>
          <a:p>
            <a:pPr eaLnBrk="1" hangingPunct="1">
              <a:defRPr/>
            </a:pPr>
            <a:r>
              <a:rPr lang="en-US" smtClean="0"/>
              <a:t>The Circulatory Systems</a:t>
            </a:r>
          </a:p>
        </p:txBody>
      </p:sp>
      <p:sp>
        <p:nvSpPr>
          <p:cNvPr id="27651" name="Rectangle 3"/>
          <p:cNvSpPr>
            <a:spLocks noGrp="1" noChangeArrowheads="1"/>
          </p:cNvSpPr>
          <p:nvPr>
            <p:ph type="body" idx="1"/>
          </p:nvPr>
        </p:nvSpPr>
        <p:spPr>
          <a:xfrm>
            <a:off x="457200" y="1676400"/>
            <a:ext cx="6781800" cy="4800600"/>
          </a:xfrm>
        </p:spPr>
        <p:txBody>
          <a:bodyPr/>
          <a:lstStyle/>
          <a:p>
            <a:pPr eaLnBrk="1" hangingPunct="1"/>
            <a:r>
              <a:rPr lang="en-US" sz="3600" dirty="0" smtClean="0">
                <a:effectLst/>
              </a:rPr>
              <a:t>The Vascular System</a:t>
            </a:r>
          </a:p>
          <a:p>
            <a:pPr eaLnBrk="1" hangingPunct="1"/>
            <a:r>
              <a:rPr lang="en-US" sz="3600" dirty="0" smtClean="0">
                <a:effectLst/>
              </a:rPr>
              <a:t>The Lymphatic System</a:t>
            </a:r>
          </a:p>
          <a:p>
            <a:pPr lvl="1" eaLnBrk="1" hangingPunct="1"/>
            <a:endParaRPr lang="en-US" sz="3600" dirty="0" smtClean="0">
              <a:effectLst/>
            </a:endParaRPr>
          </a:p>
        </p:txBody>
      </p:sp>
      <p:sp>
        <p:nvSpPr>
          <p:cNvPr id="27652" name="Text Box 4"/>
          <p:cNvSpPr txBox="1">
            <a:spLocks noChangeArrowheads="1"/>
          </p:cNvSpPr>
          <p:nvPr/>
        </p:nvSpPr>
        <p:spPr bwMode="auto">
          <a:xfrm>
            <a:off x="0" y="0"/>
            <a:ext cx="3581400" cy="701675"/>
          </a:xfrm>
          <a:prstGeom prst="rect">
            <a:avLst/>
          </a:prstGeom>
          <a:noFill/>
          <a:ln w="9525">
            <a:noFill/>
            <a:miter lim="800000"/>
            <a:headEnd/>
            <a:tailEnd/>
          </a:ln>
        </p:spPr>
        <p:txBody>
          <a:bodyPr>
            <a:spAutoFit/>
          </a:bodyPr>
          <a:lstStyle/>
          <a:p>
            <a:pPr>
              <a:spcBef>
                <a:spcPct val="50000"/>
              </a:spcBef>
            </a:pPr>
            <a:r>
              <a:rPr lang="en-US" sz="4000" b="1">
                <a:latin typeface="Arial" charset="0"/>
              </a:rPr>
              <a:t>III.  Transport:</a:t>
            </a:r>
          </a:p>
        </p:txBody>
      </p:sp>
      <p:sp>
        <p:nvSpPr>
          <p:cNvPr id="5"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rgbClr val="FFFF00"/>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pPr eaLnBrk="1" hangingPunct="1">
              <a:defRPr/>
            </a:pPr>
            <a:r>
              <a:rPr lang="en-US" smtClean="0"/>
              <a:t>The Vascular System</a:t>
            </a:r>
          </a:p>
        </p:txBody>
      </p:sp>
      <p:sp>
        <p:nvSpPr>
          <p:cNvPr id="28675" name="Rectangle 3"/>
          <p:cNvSpPr>
            <a:spLocks noGrp="1" noChangeArrowheads="1"/>
          </p:cNvSpPr>
          <p:nvPr>
            <p:ph type="body" idx="1"/>
          </p:nvPr>
        </p:nvSpPr>
        <p:spPr>
          <a:xfrm>
            <a:off x="457200" y="1524000"/>
            <a:ext cx="6781800" cy="5181600"/>
          </a:xfrm>
        </p:spPr>
        <p:txBody>
          <a:bodyPr>
            <a:normAutofit lnSpcReduction="10000"/>
          </a:bodyPr>
          <a:lstStyle/>
          <a:p>
            <a:pPr eaLnBrk="1" hangingPunct="1">
              <a:lnSpc>
                <a:spcPct val="90000"/>
              </a:lnSpc>
            </a:pPr>
            <a:r>
              <a:rPr lang="en-US" sz="3600" dirty="0" smtClean="0">
                <a:effectLst/>
              </a:rPr>
              <a:t>Blood circulation</a:t>
            </a:r>
          </a:p>
          <a:p>
            <a:pPr eaLnBrk="1" hangingPunct="1">
              <a:lnSpc>
                <a:spcPct val="90000"/>
              </a:lnSpc>
            </a:pPr>
            <a:r>
              <a:rPr lang="en-US" sz="3600" dirty="0" smtClean="0">
                <a:effectLst/>
              </a:rPr>
              <a:t>Heart is the pump</a:t>
            </a:r>
          </a:p>
          <a:p>
            <a:pPr eaLnBrk="1" hangingPunct="1">
              <a:lnSpc>
                <a:spcPct val="90000"/>
              </a:lnSpc>
            </a:pPr>
            <a:r>
              <a:rPr lang="en-US" sz="3600" dirty="0" smtClean="0">
                <a:effectLst/>
              </a:rPr>
              <a:t>Blood</a:t>
            </a:r>
          </a:p>
          <a:p>
            <a:pPr lvl="1" eaLnBrk="1" hangingPunct="1">
              <a:lnSpc>
                <a:spcPct val="90000"/>
              </a:lnSpc>
            </a:pPr>
            <a:r>
              <a:rPr lang="en-US" sz="3200" dirty="0" smtClean="0">
                <a:effectLst/>
              </a:rPr>
              <a:t>Provides O</a:t>
            </a:r>
            <a:r>
              <a:rPr lang="en-US" sz="3200" baseline="-25000" dirty="0" smtClean="0">
                <a:effectLst/>
              </a:rPr>
              <a:t>2</a:t>
            </a:r>
            <a:r>
              <a:rPr lang="en-US" sz="3200" dirty="0" smtClean="0">
                <a:effectLst/>
              </a:rPr>
              <a:t> and nutrients</a:t>
            </a:r>
          </a:p>
          <a:p>
            <a:pPr lvl="1" eaLnBrk="1" hangingPunct="1">
              <a:lnSpc>
                <a:spcPct val="90000"/>
              </a:lnSpc>
            </a:pPr>
            <a:r>
              <a:rPr lang="en-US" sz="3200" dirty="0" smtClean="0">
                <a:effectLst/>
              </a:rPr>
              <a:t>Picks up CO</a:t>
            </a:r>
            <a:r>
              <a:rPr lang="en-US" sz="3200" baseline="-25000" dirty="0" smtClean="0">
                <a:effectLst/>
              </a:rPr>
              <a:t>2</a:t>
            </a:r>
            <a:r>
              <a:rPr lang="en-US" sz="3200" dirty="0" smtClean="0">
                <a:effectLst/>
              </a:rPr>
              <a:t> and ________</a:t>
            </a:r>
          </a:p>
          <a:p>
            <a:pPr eaLnBrk="1" hangingPunct="1">
              <a:lnSpc>
                <a:spcPct val="90000"/>
              </a:lnSpc>
            </a:pPr>
            <a:r>
              <a:rPr lang="en-US" sz="3600" dirty="0" smtClean="0">
                <a:effectLst/>
              </a:rPr>
              <a:t>Lungs</a:t>
            </a:r>
          </a:p>
          <a:p>
            <a:pPr lvl="1" eaLnBrk="1" hangingPunct="1">
              <a:lnSpc>
                <a:spcPct val="90000"/>
              </a:lnSpc>
            </a:pPr>
            <a:r>
              <a:rPr lang="en-US" sz="3200" dirty="0" smtClean="0">
                <a:effectLst/>
              </a:rPr>
              <a:t>Exchange CO</a:t>
            </a:r>
            <a:r>
              <a:rPr lang="en-US" sz="3200" baseline="-25000" dirty="0" smtClean="0">
                <a:effectLst/>
              </a:rPr>
              <a:t>2</a:t>
            </a:r>
            <a:r>
              <a:rPr lang="en-US" sz="3200" dirty="0" smtClean="0">
                <a:effectLst/>
              </a:rPr>
              <a:t> and O</a:t>
            </a:r>
            <a:r>
              <a:rPr lang="en-US" sz="3200" baseline="-25000" dirty="0" smtClean="0">
                <a:effectLst/>
              </a:rPr>
              <a:t>2</a:t>
            </a:r>
          </a:p>
          <a:p>
            <a:pPr eaLnBrk="1" hangingPunct="1">
              <a:lnSpc>
                <a:spcPct val="90000"/>
              </a:lnSpc>
            </a:pPr>
            <a:r>
              <a:rPr lang="en-US" sz="3600" dirty="0" smtClean="0">
                <a:effectLst/>
              </a:rPr>
              <a:t>Digestive System</a:t>
            </a:r>
          </a:p>
          <a:p>
            <a:pPr lvl="1" eaLnBrk="1" hangingPunct="1">
              <a:lnSpc>
                <a:spcPct val="90000"/>
              </a:lnSpc>
            </a:pPr>
            <a:r>
              <a:rPr lang="en-US" sz="3200" dirty="0" smtClean="0">
                <a:effectLst/>
              </a:rPr>
              <a:t>Supplies nutrients to be picked up</a:t>
            </a:r>
          </a:p>
        </p:txBody>
      </p:sp>
      <p:sp>
        <p:nvSpPr>
          <p:cNvPr id="4"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rgbClr val="FFFF00"/>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Please take 2 minutes to answer these questions:</a:t>
            </a:r>
          </a:p>
          <a:p>
            <a:pPr lvl="1"/>
            <a:r>
              <a:rPr lang="en-US" dirty="0" smtClean="0"/>
              <a:t>How long does food last in your stomach before it is moved to the </a:t>
            </a:r>
            <a:r>
              <a:rPr lang="en-US" smtClean="0"/>
              <a:t>small intestine </a:t>
            </a:r>
            <a:r>
              <a:rPr lang="en-US" dirty="0" smtClean="0"/>
              <a:t>(SI)?</a:t>
            </a:r>
          </a:p>
          <a:p>
            <a:pPr lvl="1"/>
            <a:r>
              <a:rPr lang="en-US" dirty="0" smtClean="0"/>
              <a:t>How can this information be important for us to know?</a:t>
            </a:r>
            <a:endParaRPr lang="en-US" dirty="0" smtClean="0"/>
          </a:p>
        </p:txBody>
      </p:sp>
      <p:sp>
        <p:nvSpPr>
          <p:cNvPr id="4"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rgbClr val="FFFF00"/>
                </a:solidFill>
                <a:latin typeface="Tahoma" charset="0"/>
                <a:cs typeface="Tahoma" charset="0"/>
                <a:sym typeface="Tahoma" charset="0"/>
              </a:rPr>
              <a:t>Do Now</a:t>
            </a:r>
            <a:endParaRPr lang="en-US"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pic>
        <p:nvPicPr>
          <p:cNvPr id="7" name="count_down_2MIN.wmv">
            <a:hlinkClick r:id="" action="ppaction://media"/>
          </p:cNvPr>
          <p:cNvPicPr>
            <a:picLocks noRot="1" noChangeAspect="1"/>
          </p:cNvPicPr>
          <p:nvPr>
            <a:videoFile r:link="rId1"/>
          </p:nvPr>
        </p:nvPicPr>
        <p:blipFill>
          <a:blip r:embed="rId3" cstate="print"/>
          <a:stretch>
            <a:fillRect/>
          </a:stretch>
        </p:blipFill>
        <p:spPr>
          <a:xfrm>
            <a:off x="3200400" y="4343400"/>
            <a:ext cx="3048000" cy="2133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normAutofit fontScale="90000"/>
          </a:bodyPr>
          <a:lstStyle/>
          <a:p>
            <a:pPr eaLnBrk="1" hangingPunct="1">
              <a:defRPr/>
            </a:pPr>
            <a:r>
              <a:rPr lang="en-US" sz="4000" smtClean="0"/>
              <a:t>The Route of Blood </a:t>
            </a:r>
            <a:br>
              <a:rPr lang="en-US" sz="4000" smtClean="0"/>
            </a:br>
            <a:r>
              <a:rPr lang="en-US" sz="4000" smtClean="0"/>
              <a:t>to Body</a:t>
            </a:r>
          </a:p>
        </p:txBody>
      </p:sp>
      <p:sp>
        <p:nvSpPr>
          <p:cNvPr id="29699" name="Rectangle 3"/>
          <p:cNvSpPr>
            <a:spLocks noGrp="1" noChangeArrowheads="1"/>
          </p:cNvSpPr>
          <p:nvPr>
            <p:ph type="body" idx="1"/>
          </p:nvPr>
        </p:nvSpPr>
        <p:spPr/>
        <p:txBody>
          <a:bodyPr>
            <a:normAutofit fontScale="92500" lnSpcReduction="20000"/>
          </a:bodyPr>
          <a:lstStyle/>
          <a:p>
            <a:pPr eaLnBrk="1" hangingPunct="1"/>
            <a:r>
              <a:rPr lang="en-US" sz="3600" smtClean="0">
                <a:effectLst/>
              </a:rPr>
              <a:t>Blood leaves RIGHT side of heart</a:t>
            </a:r>
          </a:p>
          <a:p>
            <a:pPr eaLnBrk="1" hangingPunct="1"/>
            <a:r>
              <a:rPr lang="en-US" sz="3600" smtClean="0">
                <a:effectLst/>
              </a:rPr>
              <a:t>Circulates through lungs- gas exchanged</a:t>
            </a:r>
          </a:p>
          <a:p>
            <a:pPr eaLnBrk="1" hangingPunct="1"/>
            <a:r>
              <a:rPr lang="en-US" sz="3600" smtClean="0">
                <a:effectLst/>
              </a:rPr>
              <a:t>Enters LEFT side of heart</a:t>
            </a:r>
          </a:p>
          <a:p>
            <a:pPr eaLnBrk="1" hangingPunct="1"/>
            <a:r>
              <a:rPr lang="en-US" sz="3600" smtClean="0">
                <a:effectLst/>
              </a:rPr>
              <a:t>Out the Aorta to Arteries throughout body</a:t>
            </a:r>
          </a:p>
          <a:p>
            <a:pPr eaLnBrk="1" hangingPunct="1"/>
            <a:r>
              <a:rPr lang="en-US" sz="3600" smtClean="0">
                <a:effectLst/>
              </a:rPr>
              <a:t>Arteries to Capillaries- exchange with cells</a:t>
            </a:r>
          </a:p>
          <a:p>
            <a:pPr eaLnBrk="1" hangingPunct="1"/>
            <a:r>
              <a:rPr lang="en-US" sz="3600" smtClean="0">
                <a:effectLst/>
              </a:rPr>
              <a:t>Vein return blood to RIGHT side of heart</a:t>
            </a:r>
          </a:p>
        </p:txBody>
      </p:sp>
      <p:sp>
        <p:nvSpPr>
          <p:cNvPr id="4"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rgbClr val="FFFF00"/>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MCj02871050000[1]"/>
          <p:cNvPicPr>
            <a:picLocks noChangeAspect="1" noChangeArrowheads="1"/>
          </p:cNvPicPr>
          <p:nvPr/>
        </p:nvPicPr>
        <p:blipFill>
          <a:blip r:embed="rId3" cstate="print"/>
          <a:srcRect/>
          <a:stretch>
            <a:fillRect/>
          </a:stretch>
        </p:blipFill>
        <p:spPr bwMode="auto">
          <a:xfrm>
            <a:off x="2286000" y="76200"/>
            <a:ext cx="1825625" cy="2141538"/>
          </a:xfrm>
          <a:prstGeom prst="rect">
            <a:avLst/>
          </a:prstGeom>
          <a:noFill/>
          <a:ln w="9525">
            <a:noFill/>
            <a:miter lim="800000"/>
            <a:headEnd/>
            <a:tailEnd/>
          </a:ln>
        </p:spPr>
      </p:pic>
      <p:pic>
        <p:nvPicPr>
          <p:cNvPr id="30723" name="Picture 5"/>
          <p:cNvPicPr>
            <a:picLocks noChangeAspect="1" noChangeArrowheads="1"/>
          </p:cNvPicPr>
          <p:nvPr/>
        </p:nvPicPr>
        <p:blipFill>
          <a:blip r:embed="rId4" cstate="print"/>
          <a:srcRect/>
          <a:stretch>
            <a:fillRect/>
          </a:stretch>
        </p:blipFill>
        <p:spPr bwMode="auto">
          <a:xfrm>
            <a:off x="2667000" y="2743200"/>
            <a:ext cx="1485900" cy="1981200"/>
          </a:xfrm>
          <a:prstGeom prst="rect">
            <a:avLst/>
          </a:prstGeom>
          <a:noFill/>
          <a:ln w="9525">
            <a:noFill/>
            <a:miter lim="800000"/>
            <a:headEnd/>
            <a:tailEnd/>
          </a:ln>
        </p:spPr>
      </p:pic>
      <p:sp>
        <p:nvSpPr>
          <p:cNvPr id="30724" name="Freeform 9"/>
          <p:cNvSpPr>
            <a:spLocks/>
          </p:cNvSpPr>
          <p:nvPr/>
        </p:nvSpPr>
        <p:spPr bwMode="auto">
          <a:xfrm>
            <a:off x="1143000" y="1219200"/>
            <a:ext cx="4216400" cy="4965700"/>
          </a:xfrm>
          <a:custGeom>
            <a:avLst/>
            <a:gdLst>
              <a:gd name="T0" fmla="*/ 2147483647 w 2656"/>
              <a:gd name="T1" fmla="*/ 2147483647 h 3128"/>
              <a:gd name="T2" fmla="*/ 2147483647 w 2656"/>
              <a:gd name="T3" fmla="*/ 2147483647 h 3128"/>
              <a:gd name="T4" fmla="*/ 2147483647 w 2656"/>
              <a:gd name="T5" fmla="*/ 2147483647 h 3128"/>
              <a:gd name="T6" fmla="*/ 2147483647 w 2656"/>
              <a:gd name="T7" fmla="*/ 2147483647 h 3128"/>
              <a:gd name="T8" fmla="*/ 2147483647 w 2656"/>
              <a:gd name="T9" fmla="*/ 2147483647 h 3128"/>
              <a:gd name="T10" fmla="*/ 2147483647 w 2656"/>
              <a:gd name="T11" fmla="*/ 2147483647 h 3128"/>
              <a:gd name="T12" fmla="*/ 2147483647 w 2656"/>
              <a:gd name="T13" fmla="*/ 2147483647 h 3128"/>
              <a:gd name="T14" fmla="*/ 2147483647 w 2656"/>
              <a:gd name="T15" fmla="*/ 2147483647 h 3128"/>
              <a:gd name="T16" fmla="*/ 2147483647 w 2656"/>
              <a:gd name="T17" fmla="*/ 2147483647 h 3128"/>
              <a:gd name="T18" fmla="*/ 2147483647 w 2656"/>
              <a:gd name="T19" fmla="*/ 2147483647 h 3128"/>
              <a:gd name="T20" fmla="*/ 2147483647 w 2656"/>
              <a:gd name="T21" fmla="*/ 2147483647 h 3128"/>
              <a:gd name="T22" fmla="*/ 2147483647 w 2656"/>
              <a:gd name="T23" fmla="*/ 2147483647 h 3128"/>
              <a:gd name="T24" fmla="*/ 2147483647 w 2656"/>
              <a:gd name="T25" fmla="*/ 2147483647 h 3128"/>
              <a:gd name="T26" fmla="*/ 2147483647 w 2656"/>
              <a:gd name="T27" fmla="*/ 2147483647 h 3128"/>
              <a:gd name="T28" fmla="*/ 2147483647 w 2656"/>
              <a:gd name="T29" fmla="*/ 2147483647 h 3128"/>
              <a:gd name="T30" fmla="*/ 2147483647 w 2656"/>
              <a:gd name="T31" fmla="*/ 2147483647 h 3128"/>
              <a:gd name="T32" fmla="*/ 2147483647 w 2656"/>
              <a:gd name="T33" fmla="*/ 2147483647 h 3128"/>
              <a:gd name="T34" fmla="*/ 2147483647 w 2656"/>
              <a:gd name="T35" fmla="*/ 2147483647 h 3128"/>
              <a:gd name="T36" fmla="*/ 2147483647 w 2656"/>
              <a:gd name="T37" fmla="*/ 2147483647 h 3128"/>
              <a:gd name="T38" fmla="*/ 2147483647 w 2656"/>
              <a:gd name="T39" fmla="*/ 2147483647 h 3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56"/>
              <a:gd name="T61" fmla="*/ 0 h 3128"/>
              <a:gd name="T62" fmla="*/ 2656 w 2656"/>
              <a:gd name="T63" fmla="*/ 3128 h 31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56" h="3128">
                <a:moveTo>
                  <a:pt x="160" y="2224"/>
                </a:moveTo>
                <a:cubicBezTo>
                  <a:pt x="320" y="2048"/>
                  <a:pt x="880" y="1560"/>
                  <a:pt x="1072" y="1504"/>
                </a:cubicBezTo>
                <a:cubicBezTo>
                  <a:pt x="1264" y="1448"/>
                  <a:pt x="1248" y="1888"/>
                  <a:pt x="1312" y="1888"/>
                </a:cubicBezTo>
                <a:cubicBezTo>
                  <a:pt x="1376" y="1888"/>
                  <a:pt x="1608" y="1664"/>
                  <a:pt x="1456" y="1504"/>
                </a:cubicBezTo>
                <a:cubicBezTo>
                  <a:pt x="1304" y="1344"/>
                  <a:pt x="504" y="1152"/>
                  <a:pt x="400" y="928"/>
                </a:cubicBezTo>
                <a:cubicBezTo>
                  <a:pt x="296" y="704"/>
                  <a:pt x="584" y="296"/>
                  <a:pt x="832" y="160"/>
                </a:cubicBezTo>
                <a:cubicBezTo>
                  <a:pt x="1080" y="24"/>
                  <a:pt x="1656" y="0"/>
                  <a:pt x="1888" y="112"/>
                </a:cubicBezTo>
                <a:cubicBezTo>
                  <a:pt x="2120" y="224"/>
                  <a:pt x="2280" y="624"/>
                  <a:pt x="2224" y="832"/>
                </a:cubicBezTo>
                <a:cubicBezTo>
                  <a:pt x="2168" y="1040"/>
                  <a:pt x="1640" y="1176"/>
                  <a:pt x="1552" y="1360"/>
                </a:cubicBezTo>
                <a:cubicBezTo>
                  <a:pt x="1464" y="1544"/>
                  <a:pt x="1656" y="1912"/>
                  <a:pt x="1696" y="1936"/>
                </a:cubicBezTo>
                <a:cubicBezTo>
                  <a:pt x="1736" y="1960"/>
                  <a:pt x="1840" y="1600"/>
                  <a:pt x="1792" y="1504"/>
                </a:cubicBezTo>
                <a:cubicBezTo>
                  <a:pt x="1744" y="1408"/>
                  <a:pt x="1456" y="1440"/>
                  <a:pt x="1408" y="1360"/>
                </a:cubicBezTo>
                <a:cubicBezTo>
                  <a:pt x="1360" y="1280"/>
                  <a:pt x="1416" y="1120"/>
                  <a:pt x="1504" y="1024"/>
                </a:cubicBezTo>
                <a:cubicBezTo>
                  <a:pt x="1592" y="928"/>
                  <a:pt x="1768" y="768"/>
                  <a:pt x="1936" y="784"/>
                </a:cubicBezTo>
                <a:cubicBezTo>
                  <a:pt x="2104" y="800"/>
                  <a:pt x="2424" y="808"/>
                  <a:pt x="2512" y="1120"/>
                </a:cubicBezTo>
                <a:cubicBezTo>
                  <a:pt x="2600" y="1432"/>
                  <a:pt x="2656" y="2328"/>
                  <a:pt x="2464" y="2656"/>
                </a:cubicBezTo>
                <a:cubicBezTo>
                  <a:pt x="2272" y="2984"/>
                  <a:pt x="1688" y="3048"/>
                  <a:pt x="1360" y="3088"/>
                </a:cubicBezTo>
                <a:cubicBezTo>
                  <a:pt x="1032" y="3128"/>
                  <a:pt x="704" y="2984"/>
                  <a:pt x="496" y="2896"/>
                </a:cubicBezTo>
                <a:cubicBezTo>
                  <a:pt x="288" y="2808"/>
                  <a:pt x="168" y="2672"/>
                  <a:pt x="112" y="2560"/>
                </a:cubicBezTo>
                <a:cubicBezTo>
                  <a:pt x="56" y="2448"/>
                  <a:pt x="0" y="2400"/>
                  <a:pt x="160" y="2224"/>
                </a:cubicBezTo>
                <a:close/>
              </a:path>
            </a:pathLst>
          </a:custGeom>
          <a:noFill/>
          <a:ln w="25400">
            <a:solidFill>
              <a:schemeClr val="tx1"/>
            </a:solidFill>
            <a:round/>
            <a:headEnd/>
            <a:tailEnd/>
          </a:ln>
        </p:spPr>
        <p:txBody>
          <a:bodyPr/>
          <a:lstStyle/>
          <a:p>
            <a:endParaRPr lang="en-US"/>
          </a:p>
        </p:txBody>
      </p:sp>
      <p:sp>
        <p:nvSpPr>
          <p:cNvPr id="30725" name="Line 11"/>
          <p:cNvSpPr>
            <a:spLocks noChangeShapeType="1"/>
          </p:cNvSpPr>
          <p:nvPr/>
        </p:nvSpPr>
        <p:spPr bwMode="auto">
          <a:xfrm flipV="1">
            <a:off x="1524000" y="5562600"/>
            <a:ext cx="0" cy="304800"/>
          </a:xfrm>
          <a:prstGeom prst="line">
            <a:avLst/>
          </a:prstGeom>
          <a:noFill/>
          <a:ln w="25400">
            <a:solidFill>
              <a:schemeClr val="tx1"/>
            </a:solidFill>
            <a:round/>
            <a:headEnd/>
            <a:tailEnd/>
          </a:ln>
        </p:spPr>
        <p:txBody>
          <a:bodyPr/>
          <a:lstStyle/>
          <a:p>
            <a:endParaRPr lang="en-US"/>
          </a:p>
        </p:txBody>
      </p:sp>
      <p:sp>
        <p:nvSpPr>
          <p:cNvPr id="30726" name="Line 12"/>
          <p:cNvSpPr>
            <a:spLocks noChangeShapeType="1"/>
          </p:cNvSpPr>
          <p:nvPr/>
        </p:nvSpPr>
        <p:spPr bwMode="auto">
          <a:xfrm>
            <a:off x="1524000" y="5562600"/>
            <a:ext cx="304800" cy="0"/>
          </a:xfrm>
          <a:prstGeom prst="line">
            <a:avLst/>
          </a:prstGeom>
          <a:noFill/>
          <a:ln w="25400">
            <a:solidFill>
              <a:schemeClr val="tx1"/>
            </a:solidFill>
            <a:round/>
            <a:headEnd/>
            <a:tailEnd/>
          </a:ln>
        </p:spPr>
        <p:txBody>
          <a:bodyPr/>
          <a:lstStyle/>
          <a:p>
            <a:endParaRPr lang="en-US"/>
          </a:p>
        </p:txBody>
      </p:sp>
      <p:sp>
        <p:nvSpPr>
          <p:cNvPr id="30727" name="Line 13"/>
          <p:cNvSpPr>
            <a:spLocks noChangeShapeType="1"/>
          </p:cNvSpPr>
          <p:nvPr/>
        </p:nvSpPr>
        <p:spPr bwMode="auto">
          <a:xfrm>
            <a:off x="1981200" y="3886200"/>
            <a:ext cx="304800" cy="76200"/>
          </a:xfrm>
          <a:prstGeom prst="line">
            <a:avLst/>
          </a:prstGeom>
          <a:noFill/>
          <a:ln w="25400">
            <a:solidFill>
              <a:schemeClr val="tx1"/>
            </a:solidFill>
            <a:round/>
            <a:headEnd/>
            <a:tailEnd/>
          </a:ln>
        </p:spPr>
        <p:txBody>
          <a:bodyPr/>
          <a:lstStyle/>
          <a:p>
            <a:endParaRPr lang="en-US"/>
          </a:p>
        </p:txBody>
      </p:sp>
      <p:sp>
        <p:nvSpPr>
          <p:cNvPr id="30728" name="Line 14"/>
          <p:cNvSpPr>
            <a:spLocks noChangeShapeType="1"/>
          </p:cNvSpPr>
          <p:nvPr/>
        </p:nvSpPr>
        <p:spPr bwMode="auto">
          <a:xfrm>
            <a:off x="2286000" y="3962400"/>
            <a:ext cx="0" cy="304800"/>
          </a:xfrm>
          <a:prstGeom prst="line">
            <a:avLst/>
          </a:prstGeom>
          <a:noFill/>
          <a:ln w="25400">
            <a:solidFill>
              <a:schemeClr val="tx1"/>
            </a:solidFill>
            <a:round/>
            <a:headEnd/>
            <a:tailEnd/>
          </a:ln>
        </p:spPr>
        <p:txBody>
          <a:bodyPr/>
          <a:lstStyle/>
          <a:p>
            <a:endParaRPr lang="en-US"/>
          </a:p>
        </p:txBody>
      </p:sp>
      <p:sp>
        <p:nvSpPr>
          <p:cNvPr id="30729" name="Line 15"/>
          <p:cNvSpPr>
            <a:spLocks noChangeShapeType="1"/>
          </p:cNvSpPr>
          <p:nvPr/>
        </p:nvSpPr>
        <p:spPr bwMode="auto">
          <a:xfrm flipH="1">
            <a:off x="3124200" y="3657600"/>
            <a:ext cx="76200" cy="228600"/>
          </a:xfrm>
          <a:prstGeom prst="line">
            <a:avLst/>
          </a:prstGeom>
          <a:noFill/>
          <a:ln w="25400">
            <a:solidFill>
              <a:schemeClr val="tx1"/>
            </a:solidFill>
            <a:round/>
            <a:headEnd/>
            <a:tailEnd/>
          </a:ln>
        </p:spPr>
        <p:txBody>
          <a:bodyPr/>
          <a:lstStyle/>
          <a:p>
            <a:endParaRPr lang="en-US"/>
          </a:p>
        </p:txBody>
      </p:sp>
      <p:sp>
        <p:nvSpPr>
          <p:cNvPr id="30730" name="Line 16"/>
          <p:cNvSpPr>
            <a:spLocks noChangeShapeType="1"/>
          </p:cNvSpPr>
          <p:nvPr/>
        </p:nvSpPr>
        <p:spPr bwMode="auto">
          <a:xfrm flipH="1" flipV="1">
            <a:off x="2895600" y="3810000"/>
            <a:ext cx="228600" cy="76200"/>
          </a:xfrm>
          <a:prstGeom prst="line">
            <a:avLst/>
          </a:prstGeom>
          <a:noFill/>
          <a:ln w="25400">
            <a:solidFill>
              <a:schemeClr val="tx1"/>
            </a:solidFill>
            <a:round/>
            <a:headEnd/>
            <a:tailEnd/>
          </a:ln>
        </p:spPr>
        <p:txBody>
          <a:bodyPr/>
          <a:lstStyle/>
          <a:p>
            <a:endParaRPr lang="en-US"/>
          </a:p>
        </p:txBody>
      </p:sp>
      <p:sp>
        <p:nvSpPr>
          <p:cNvPr id="30731" name="Line 17"/>
          <p:cNvSpPr>
            <a:spLocks noChangeShapeType="1"/>
          </p:cNvSpPr>
          <p:nvPr/>
        </p:nvSpPr>
        <p:spPr bwMode="auto">
          <a:xfrm>
            <a:off x="3200400" y="3429000"/>
            <a:ext cx="76200" cy="304800"/>
          </a:xfrm>
          <a:prstGeom prst="line">
            <a:avLst/>
          </a:prstGeom>
          <a:noFill/>
          <a:ln w="25400">
            <a:solidFill>
              <a:schemeClr val="tx1"/>
            </a:solidFill>
            <a:round/>
            <a:headEnd/>
            <a:tailEnd/>
          </a:ln>
        </p:spPr>
        <p:txBody>
          <a:bodyPr/>
          <a:lstStyle/>
          <a:p>
            <a:endParaRPr lang="en-US"/>
          </a:p>
        </p:txBody>
      </p:sp>
      <p:sp>
        <p:nvSpPr>
          <p:cNvPr id="30732" name="Line 18"/>
          <p:cNvSpPr>
            <a:spLocks noChangeShapeType="1"/>
          </p:cNvSpPr>
          <p:nvPr/>
        </p:nvSpPr>
        <p:spPr bwMode="auto">
          <a:xfrm>
            <a:off x="3200400" y="3429000"/>
            <a:ext cx="228600" cy="0"/>
          </a:xfrm>
          <a:prstGeom prst="line">
            <a:avLst/>
          </a:prstGeom>
          <a:noFill/>
          <a:ln w="25400">
            <a:solidFill>
              <a:schemeClr val="tx1"/>
            </a:solidFill>
            <a:round/>
            <a:headEnd/>
            <a:tailEnd/>
          </a:ln>
        </p:spPr>
        <p:txBody>
          <a:bodyPr/>
          <a:lstStyle/>
          <a:p>
            <a:endParaRPr lang="en-US"/>
          </a:p>
        </p:txBody>
      </p:sp>
      <p:sp>
        <p:nvSpPr>
          <p:cNvPr id="30733" name="Line 19"/>
          <p:cNvSpPr>
            <a:spLocks noChangeShapeType="1"/>
          </p:cNvSpPr>
          <p:nvPr/>
        </p:nvSpPr>
        <p:spPr bwMode="auto">
          <a:xfrm flipV="1">
            <a:off x="1676400" y="1905000"/>
            <a:ext cx="304800" cy="76200"/>
          </a:xfrm>
          <a:prstGeom prst="line">
            <a:avLst/>
          </a:prstGeom>
          <a:noFill/>
          <a:ln w="25400">
            <a:solidFill>
              <a:schemeClr val="tx1"/>
            </a:solidFill>
            <a:round/>
            <a:headEnd/>
            <a:tailEnd/>
          </a:ln>
        </p:spPr>
        <p:txBody>
          <a:bodyPr/>
          <a:lstStyle/>
          <a:p>
            <a:endParaRPr lang="en-US"/>
          </a:p>
        </p:txBody>
      </p:sp>
      <p:sp>
        <p:nvSpPr>
          <p:cNvPr id="30734" name="Line 20"/>
          <p:cNvSpPr>
            <a:spLocks noChangeShapeType="1"/>
          </p:cNvSpPr>
          <p:nvPr/>
        </p:nvSpPr>
        <p:spPr bwMode="auto">
          <a:xfrm>
            <a:off x="1981200" y="1905000"/>
            <a:ext cx="76200" cy="304800"/>
          </a:xfrm>
          <a:prstGeom prst="line">
            <a:avLst/>
          </a:prstGeom>
          <a:noFill/>
          <a:ln w="25400">
            <a:solidFill>
              <a:schemeClr val="tx1"/>
            </a:solidFill>
            <a:round/>
            <a:headEnd/>
            <a:tailEnd/>
          </a:ln>
        </p:spPr>
        <p:txBody>
          <a:bodyPr/>
          <a:lstStyle/>
          <a:p>
            <a:endParaRPr lang="en-US"/>
          </a:p>
        </p:txBody>
      </p:sp>
      <p:sp>
        <p:nvSpPr>
          <p:cNvPr id="30735" name="Line 21"/>
          <p:cNvSpPr>
            <a:spLocks noChangeShapeType="1"/>
          </p:cNvSpPr>
          <p:nvPr/>
        </p:nvSpPr>
        <p:spPr bwMode="auto">
          <a:xfrm flipH="1">
            <a:off x="4648200" y="1752600"/>
            <a:ext cx="76200" cy="304800"/>
          </a:xfrm>
          <a:prstGeom prst="line">
            <a:avLst/>
          </a:prstGeom>
          <a:noFill/>
          <a:ln w="25400">
            <a:solidFill>
              <a:schemeClr val="tx1"/>
            </a:solidFill>
            <a:round/>
            <a:headEnd/>
            <a:tailEnd/>
          </a:ln>
        </p:spPr>
        <p:txBody>
          <a:bodyPr/>
          <a:lstStyle/>
          <a:p>
            <a:endParaRPr lang="en-US"/>
          </a:p>
        </p:txBody>
      </p:sp>
      <p:sp>
        <p:nvSpPr>
          <p:cNvPr id="30736" name="Line 22"/>
          <p:cNvSpPr>
            <a:spLocks noChangeShapeType="1"/>
          </p:cNvSpPr>
          <p:nvPr/>
        </p:nvSpPr>
        <p:spPr bwMode="auto">
          <a:xfrm flipH="1" flipV="1">
            <a:off x="4343400" y="1905000"/>
            <a:ext cx="304800" cy="152400"/>
          </a:xfrm>
          <a:prstGeom prst="line">
            <a:avLst/>
          </a:prstGeom>
          <a:noFill/>
          <a:ln w="25400">
            <a:solidFill>
              <a:schemeClr val="tx1"/>
            </a:solidFill>
            <a:round/>
            <a:headEnd/>
            <a:tailEnd/>
          </a:ln>
        </p:spPr>
        <p:txBody>
          <a:bodyPr/>
          <a:lstStyle/>
          <a:p>
            <a:endParaRPr lang="en-US"/>
          </a:p>
        </p:txBody>
      </p:sp>
      <p:sp>
        <p:nvSpPr>
          <p:cNvPr id="30737" name="Line 23"/>
          <p:cNvSpPr>
            <a:spLocks noChangeShapeType="1"/>
          </p:cNvSpPr>
          <p:nvPr/>
        </p:nvSpPr>
        <p:spPr bwMode="auto">
          <a:xfrm>
            <a:off x="3962400" y="2819400"/>
            <a:ext cx="0" cy="228600"/>
          </a:xfrm>
          <a:prstGeom prst="line">
            <a:avLst/>
          </a:prstGeom>
          <a:noFill/>
          <a:ln w="25400">
            <a:solidFill>
              <a:schemeClr val="tx1"/>
            </a:solidFill>
            <a:round/>
            <a:headEnd/>
            <a:tailEnd/>
          </a:ln>
        </p:spPr>
        <p:txBody>
          <a:bodyPr/>
          <a:lstStyle/>
          <a:p>
            <a:endParaRPr lang="en-US"/>
          </a:p>
        </p:txBody>
      </p:sp>
      <p:sp>
        <p:nvSpPr>
          <p:cNvPr id="30738" name="Line 24"/>
          <p:cNvSpPr>
            <a:spLocks noChangeShapeType="1"/>
          </p:cNvSpPr>
          <p:nvPr/>
        </p:nvSpPr>
        <p:spPr bwMode="auto">
          <a:xfrm>
            <a:off x="3962400" y="3048000"/>
            <a:ext cx="228600" cy="76200"/>
          </a:xfrm>
          <a:prstGeom prst="line">
            <a:avLst/>
          </a:prstGeom>
          <a:noFill/>
          <a:ln w="25400">
            <a:solidFill>
              <a:schemeClr val="tx1"/>
            </a:solidFill>
            <a:round/>
            <a:headEnd/>
            <a:tailEnd/>
          </a:ln>
        </p:spPr>
        <p:txBody>
          <a:bodyPr/>
          <a:lstStyle/>
          <a:p>
            <a:endParaRPr lang="en-US"/>
          </a:p>
        </p:txBody>
      </p:sp>
      <p:sp>
        <p:nvSpPr>
          <p:cNvPr id="30739" name="Line 25"/>
          <p:cNvSpPr>
            <a:spLocks noChangeShapeType="1"/>
          </p:cNvSpPr>
          <p:nvPr/>
        </p:nvSpPr>
        <p:spPr bwMode="auto">
          <a:xfrm>
            <a:off x="3581400" y="4114800"/>
            <a:ext cx="152400" cy="76200"/>
          </a:xfrm>
          <a:prstGeom prst="line">
            <a:avLst/>
          </a:prstGeom>
          <a:noFill/>
          <a:ln w="25400">
            <a:solidFill>
              <a:schemeClr val="tx1"/>
            </a:solidFill>
            <a:round/>
            <a:headEnd/>
            <a:tailEnd/>
          </a:ln>
        </p:spPr>
        <p:txBody>
          <a:bodyPr/>
          <a:lstStyle/>
          <a:p>
            <a:endParaRPr lang="en-US"/>
          </a:p>
        </p:txBody>
      </p:sp>
      <p:sp>
        <p:nvSpPr>
          <p:cNvPr id="30740" name="Line 26"/>
          <p:cNvSpPr>
            <a:spLocks noChangeShapeType="1"/>
          </p:cNvSpPr>
          <p:nvPr/>
        </p:nvSpPr>
        <p:spPr bwMode="auto">
          <a:xfrm flipH="1">
            <a:off x="3733800" y="4038600"/>
            <a:ext cx="76200" cy="152400"/>
          </a:xfrm>
          <a:prstGeom prst="line">
            <a:avLst/>
          </a:prstGeom>
          <a:noFill/>
          <a:ln w="25400">
            <a:solidFill>
              <a:schemeClr val="tx1"/>
            </a:solidFill>
            <a:round/>
            <a:headEnd/>
            <a:tailEnd/>
          </a:ln>
        </p:spPr>
        <p:txBody>
          <a:bodyPr/>
          <a:lstStyle/>
          <a:p>
            <a:endParaRPr lang="en-US"/>
          </a:p>
        </p:txBody>
      </p:sp>
      <p:sp>
        <p:nvSpPr>
          <p:cNvPr id="30741" name="Line 27"/>
          <p:cNvSpPr>
            <a:spLocks noChangeShapeType="1"/>
          </p:cNvSpPr>
          <p:nvPr/>
        </p:nvSpPr>
        <p:spPr bwMode="auto">
          <a:xfrm>
            <a:off x="3733800" y="3505200"/>
            <a:ext cx="76200" cy="152400"/>
          </a:xfrm>
          <a:prstGeom prst="line">
            <a:avLst/>
          </a:prstGeom>
          <a:noFill/>
          <a:ln w="25400">
            <a:solidFill>
              <a:schemeClr val="tx1"/>
            </a:solidFill>
            <a:round/>
            <a:headEnd/>
            <a:tailEnd/>
          </a:ln>
        </p:spPr>
        <p:txBody>
          <a:bodyPr/>
          <a:lstStyle/>
          <a:p>
            <a:endParaRPr lang="en-US"/>
          </a:p>
        </p:txBody>
      </p:sp>
      <p:sp>
        <p:nvSpPr>
          <p:cNvPr id="30742" name="Line 28"/>
          <p:cNvSpPr>
            <a:spLocks noChangeShapeType="1"/>
          </p:cNvSpPr>
          <p:nvPr/>
        </p:nvSpPr>
        <p:spPr bwMode="auto">
          <a:xfrm flipV="1">
            <a:off x="3733800" y="3429000"/>
            <a:ext cx="152400" cy="76200"/>
          </a:xfrm>
          <a:prstGeom prst="line">
            <a:avLst/>
          </a:prstGeom>
          <a:noFill/>
          <a:ln w="25400">
            <a:solidFill>
              <a:schemeClr val="tx1"/>
            </a:solidFill>
            <a:round/>
            <a:headEnd/>
            <a:tailEnd/>
          </a:ln>
        </p:spPr>
        <p:txBody>
          <a:bodyPr/>
          <a:lstStyle/>
          <a:p>
            <a:endParaRPr lang="en-US"/>
          </a:p>
        </p:txBody>
      </p:sp>
      <p:sp>
        <p:nvSpPr>
          <p:cNvPr id="30743" name="Line 29"/>
          <p:cNvSpPr>
            <a:spLocks noChangeShapeType="1"/>
          </p:cNvSpPr>
          <p:nvPr/>
        </p:nvSpPr>
        <p:spPr bwMode="auto">
          <a:xfrm>
            <a:off x="3657600" y="2514600"/>
            <a:ext cx="228600" cy="0"/>
          </a:xfrm>
          <a:prstGeom prst="line">
            <a:avLst/>
          </a:prstGeom>
          <a:noFill/>
          <a:ln w="25400">
            <a:solidFill>
              <a:schemeClr val="tx1"/>
            </a:solidFill>
            <a:round/>
            <a:headEnd/>
            <a:tailEnd/>
          </a:ln>
        </p:spPr>
        <p:txBody>
          <a:bodyPr/>
          <a:lstStyle/>
          <a:p>
            <a:endParaRPr lang="en-US"/>
          </a:p>
        </p:txBody>
      </p:sp>
      <p:sp>
        <p:nvSpPr>
          <p:cNvPr id="30744" name="Line 30"/>
          <p:cNvSpPr>
            <a:spLocks noChangeShapeType="1"/>
          </p:cNvSpPr>
          <p:nvPr/>
        </p:nvSpPr>
        <p:spPr bwMode="auto">
          <a:xfrm>
            <a:off x="3886200" y="2514600"/>
            <a:ext cx="0" cy="228600"/>
          </a:xfrm>
          <a:prstGeom prst="line">
            <a:avLst/>
          </a:prstGeom>
          <a:noFill/>
          <a:ln w="25400">
            <a:solidFill>
              <a:schemeClr val="tx1"/>
            </a:solidFill>
            <a:round/>
            <a:headEnd/>
            <a:tailEnd/>
          </a:ln>
        </p:spPr>
        <p:txBody>
          <a:bodyPr/>
          <a:lstStyle/>
          <a:p>
            <a:endParaRPr lang="en-US"/>
          </a:p>
        </p:txBody>
      </p:sp>
      <p:sp>
        <p:nvSpPr>
          <p:cNvPr id="30745" name="Line 31"/>
          <p:cNvSpPr>
            <a:spLocks noChangeShapeType="1"/>
          </p:cNvSpPr>
          <p:nvPr/>
        </p:nvSpPr>
        <p:spPr bwMode="auto">
          <a:xfrm>
            <a:off x="4953000" y="3886200"/>
            <a:ext cx="304800" cy="304800"/>
          </a:xfrm>
          <a:prstGeom prst="line">
            <a:avLst/>
          </a:prstGeom>
          <a:noFill/>
          <a:ln w="25400">
            <a:solidFill>
              <a:schemeClr val="tx1"/>
            </a:solidFill>
            <a:round/>
            <a:headEnd/>
            <a:tailEnd/>
          </a:ln>
        </p:spPr>
        <p:txBody>
          <a:bodyPr/>
          <a:lstStyle/>
          <a:p>
            <a:endParaRPr lang="en-US"/>
          </a:p>
        </p:txBody>
      </p:sp>
      <p:sp>
        <p:nvSpPr>
          <p:cNvPr id="30746" name="Line 32"/>
          <p:cNvSpPr>
            <a:spLocks noChangeShapeType="1"/>
          </p:cNvSpPr>
          <p:nvPr/>
        </p:nvSpPr>
        <p:spPr bwMode="auto">
          <a:xfrm flipH="1">
            <a:off x="5257800" y="3886200"/>
            <a:ext cx="304800" cy="304800"/>
          </a:xfrm>
          <a:prstGeom prst="line">
            <a:avLst/>
          </a:prstGeom>
          <a:noFill/>
          <a:ln w="25400">
            <a:solidFill>
              <a:schemeClr val="tx1"/>
            </a:solidFill>
            <a:round/>
            <a:headEnd/>
            <a:tailEnd/>
          </a:ln>
        </p:spPr>
        <p:txBody>
          <a:bodyPr/>
          <a:lstStyle/>
          <a:p>
            <a:endParaRPr lang="en-US"/>
          </a:p>
        </p:txBody>
      </p:sp>
      <p:pic>
        <p:nvPicPr>
          <p:cNvPr id="30747" name="Picture 33" descr="MCj03974340000[1]"/>
          <p:cNvPicPr>
            <a:picLocks noChangeAspect="1" noChangeArrowheads="1"/>
          </p:cNvPicPr>
          <p:nvPr/>
        </p:nvPicPr>
        <p:blipFill>
          <a:blip r:embed="rId5" cstate="print"/>
          <a:srcRect/>
          <a:stretch>
            <a:fillRect/>
          </a:stretch>
        </p:blipFill>
        <p:spPr bwMode="auto">
          <a:xfrm>
            <a:off x="2514600" y="4783138"/>
            <a:ext cx="1825625" cy="1846262"/>
          </a:xfrm>
          <a:prstGeom prst="rect">
            <a:avLst/>
          </a:prstGeom>
          <a:noFill/>
          <a:ln w="9525">
            <a:noFill/>
            <a:miter lim="800000"/>
            <a:headEnd/>
            <a:tailEnd/>
          </a:ln>
        </p:spPr>
      </p:pic>
      <p:sp>
        <p:nvSpPr>
          <p:cNvPr id="30748" name="Text Box 34"/>
          <p:cNvSpPr txBox="1">
            <a:spLocks noChangeArrowheads="1"/>
          </p:cNvSpPr>
          <p:nvPr/>
        </p:nvSpPr>
        <p:spPr bwMode="auto">
          <a:xfrm>
            <a:off x="5638800" y="4267200"/>
            <a:ext cx="1676400" cy="427038"/>
          </a:xfrm>
          <a:prstGeom prst="rect">
            <a:avLst/>
          </a:prstGeom>
          <a:noFill/>
          <a:ln w="9525">
            <a:noFill/>
            <a:miter lim="800000"/>
            <a:headEnd/>
            <a:tailEnd/>
          </a:ln>
        </p:spPr>
        <p:txBody>
          <a:bodyPr>
            <a:spAutoFit/>
          </a:bodyPr>
          <a:lstStyle/>
          <a:p>
            <a:pPr>
              <a:spcBef>
                <a:spcPct val="50000"/>
              </a:spcBef>
            </a:pPr>
            <a:r>
              <a:rPr lang="en-US" sz="2200"/>
              <a:t>Arteries</a:t>
            </a:r>
          </a:p>
        </p:txBody>
      </p:sp>
      <p:sp>
        <p:nvSpPr>
          <p:cNvPr id="30749" name="Text Box 35"/>
          <p:cNvSpPr txBox="1">
            <a:spLocks noChangeArrowheads="1"/>
          </p:cNvSpPr>
          <p:nvPr/>
        </p:nvSpPr>
        <p:spPr bwMode="auto">
          <a:xfrm>
            <a:off x="152400" y="5105400"/>
            <a:ext cx="990600" cy="427038"/>
          </a:xfrm>
          <a:prstGeom prst="rect">
            <a:avLst/>
          </a:prstGeom>
          <a:noFill/>
          <a:ln w="9525">
            <a:noFill/>
            <a:miter lim="800000"/>
            <a:headEnd/>
            <a:tailEnd/>
          </a:ln>
        </p:spPr>
        <p:txBody>
          <a:bodyPr>
            <a:spAutoFit/>
          </a:bodyPr>
          <a:lstStyle/>
          <a:p>
            <a:pPr>
              <a:spcBef>
                <a:spcPct val="50000"/>
              </a:spcBef>
            </a:pPr>
            <a:r>
              <a:rPr lang="en-US" sz="2200"/>
              <a:t>Veins</a:t>
            </a:r>
          </a:p>
        </p:txBody>
      </p:sp>
      <p:sp>
        <p:nvSpPr>
          <p:cNvPr id="30"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rgbClr val="FFFF00"/>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normAutofit fontScale="90000"/>
          </a:bodyPr>
          <a:lstStyle/>
          <a:p>
            <a:pPr eaLnBrk="1" hangingPunct="1">
              <a:defRPr/>
            </a:pPr>
            <a:r>
              <a:rPr lang="en-US" sz="4000" smtClean="0"/>
              <a:t>The Route of Blood to </a:t>
            </a:r>
            <a:br>
              <a:rPr lang="en-US" sz="4000" smtClean="0"/>
            </a:br>
            <a:r>
              <a:rPr lang="en-US" sz="4000" smtClean="0"/>
              <a:t>Digestive System</a:t>
            </a:r>
          </a:p>
        </p:txBody>
      </p:sp>
      <p:sp>
        <p:nvSpPr>
          <p:cNvPr id="32771" name="Rectangle 3"/>
          <p:cNvSpPr>
            <a:spLocks noGrp="1" noChangeArrowheads="1"/>
          </p:cNvSpPr>
          <p:nvPr>
            <p:ph type="body" idx="1"/>
          </p:nvPr>
        </p:nvSpPr>
        <p:spPr/>
        <p:txBody>
          <a:bodyPr/>
          <a:lstStyle/>
          <a:p>
            <a:pPr eaLnBrk="1" hangingPunct="1"/>
            <a:r>
              <a:rPr lang="en-US" sz="4000" dirty="0" smtClean="0">
                <a:effectLst/>
              </a:rPr>
              <a:t>Out of Aorta to Arteries to Capillaries</a:t>
            </a:r>
          </a:p>
          <a:p>
            <a:pPr eaLnBrk="1" hangingPunct="1"/>
            <a:r>
              <a:rPr lang="en-US" sz="4000" dirty="0" smtClean="0">
                <a:effectLst/>
              </a:rPr>
              <a:t>To leave digestive system</a:t>
            </a:r>
          </a:p>
          <a:p>
            <a:pPr lvl="1" eaLnBrk="1" hangingPunct="1"/>
            <a:r>
              <a:rPr lang="en-US" sz="3200" dirty="0" smtClean="0">
                <a:effectLst/>
              </a:rPr>
              <a:t>Hepatic portal vein to capillaries to LIVER</a:t>
            </a:r>
          </a:p>
          <a:p>
            <a:pPr lvl="1" eaLnBrk="1" hangingPunct="1"/>
            <a:r>
              <a:rPr lang="en-US" sz="3200" dirty="0" smtClean="0">
                <a:effectLst/>
              </a:rPr>
              <a:t>Leaves Liver by Hepatic Vein to Heart</a:t>
            </a:r>
          </a:p>
          <a:p>
            <a:pPr eaLnBrk="1" hangingPunct="1"/>
            <a:endParaRPr lang="en-US" dirty="0" smtClean="0">
              <a:effectLst/>
            </a:endParaRPr>
          </a:p>
        </p:txBody>
      </p:sp>
      <p:sp>
        <p:nvSpPr>
          <p:cNvPr id="4"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rgbClr val="FFFF00"/>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cstate="print"/>
          <a:srcRect/>
          <a:stretch>
            <a:fillRect/>
          </a:stretch>
        </p:blipFill>
        <p:spPr bwMode="auto">
          <a:xfrm>
            <a:off x="2362200" y="2011362"/>
            <a:ext cx="1485900" cy="1981200"/>
          </a:xfrm>
          <a:prstGeom prst="rect">
            <a:avLst/>
          </a:prstGeom>
          <a:noFill/>
          <a:ln w="9525">
            <a:noFill/>
            <a:miter lim="800000"/>
            <a:headEnd/>
            <a:tailEnd/>
          </a:ln>
        </p:spPr>
      </p:pic>
      <p:pic>
        <p:nvPicPr>
          <p:cNvPr id="33795" name="Picture 7"/>
          <p:cNvPicPr>
            <a:picLocks noChangeAspect="1" noChangeArrowheads="1"/>
          </p:cNvPicPr>
          <p:nvPr/>
        </p:nvPicPr>
        <p:blipFill>
          <a:blip r:embed="rId4" cstate="print"/>
          <a:srcRect/>
          <a:stretch>
            <a:fillRect/>
          </a:stretch>
        </p:blipFill>
        <p:spPr bwMode="auto">
          <a:xfrm>
            <a:off x="3962400" y="4754562"/>
            <a:ext cx="1524000" cy="1512888"/>
          </a:xfrm>
          <a:prstGeom prst="rect">
            <a:avLst/>
          </a:prstGeom>
          <a:noFill/>
          <a:ln w="9525">
            <a:noFill/>
            <a:miter lim="800000"/>
            <a:headEnd/>
            <a:tailEnd/>
          </a:ln>
        </p:spPr>
      </p:pic>
      <p:pic>
        <p:nvPicPr>
          <p:cNvPr id="33796" name="Picture 8"/>
          <p:cNvPicPr>
            <a:picLocks noChangeAspect="1" noChangeArrowheads="1"/>
          </p:cNvPicPr>
          <p:nvPr/>
        </p:nvPicPr>
        <p:blipFill>
          <a:blip r:embed="rId5" cstate="print"/>
          <a:srcRect/>
          <a:stretch>
            <a:fillRect/>
          </a:stretch>
        </p:blipFill>
        <p:spPr bwMode="auto">
          <a:xfrm>
            <a:off x="914400" y="4525962"/>
            <a:ext cx="1676400" cy="1154113"/>
          </a:xfrm>
          <a:prstGeom prst="rect">
            <a:avLst/>
          </a:prstGeom>
          <a:noFill/>
          <a:ln w="9525">
            <a:noFill/>
            <a:miter lim="800000"/>
            <a:headEnd/>
            <a:tailEnd/>
          </a:ln>
        </p:spPr>
      </p:pic>
      <p:sp>
        <p:nvSpPr>
          <p:cNvPr id="33797" name="Freeform 10"/>
          <p:cNvSpPr>
            <a:spLocks/>
          </p:cNvSpPr>
          <p:nvPr/>
        </p:nvSpPr>
        <p:spPr bwMode="auto">
          <a:xfrm>
            <a:off x="673100" y="1452562"/>
            <a:ext cx="5270500" cy="4470400"/>
          </a:xfrm>
          <a:custGeom>
            <a:avLst/>
            <a:gdLst>
              <a:gd name="T0" fmla="*/ 2147483647 w 3320"/>
              <a:gd name="T1" fmla="*/ 2147483647 h 2816"/>
              <a:gd name="T2" fmla="*/ 2147483647 w 3320"/>
              <a:gd name="T3" fmla="*/ 2147483647 h 2816"/>
              <a:gd name="T4" fmla="*/ 2147483647 w 3320"/>
              <a:gd name="T5" fmla="*/ 2147483647 h 2816"/>
              <a:gd name="T6" fmla="*/ 2147483647 w 3320"/>
              <a:gd name="T7" fmla="*/ 2147483647 h 2816"/>
              <a:gd name="T8" fmla="*/ 2147483647 w 3320"/>
              <a:gd name="T9" fmla="*/ 2147483647 h 2816"/>
              <a:gd name="T10" fmla="*/ 2147483647 w 3320"/>
              <a:gd name="T11" fmla="*/ 2147483647 h 2816"/>
              <a:gd name="T12" fmla="*/ 2147483647 w 3320"/>
              <a:gd name="T13" fmla="*/ 2147483647 h 2816"/>
              <a:gd name="T14" fmla="*/ 2147483647 w 3320"/>
              <a:gd name="T15" fmla="*/ 2147483647 h 2816"/>
              <a:gd name="T16" fmla="*/ 2147483647 w 3320"/>
              <a:gd name="T17" fmla="*/ 2147483647 h 2816"/>
              <a:gd name="T18" fmla="*/ 2147483647 w 3320"/>
              <a:gd name="T19" fmla="*/ 2147483647 h 2816"/>
              <a:gd name="T20" fmla="*/ 2147483647 w 3320"/>
              <a:gd name="T21" fmla="*/ 2147483647 h 28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20"/>
              <a:gd name="T34" fmla="*/ 0 h 2816"/>
              <a:gd name="T35" fmla="*/ 3320 w 3320"/>
              <a:gd name="T36" fmla="*/ 2816 h 28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20" h="2816">
                <a:moveTo>
                  <a:pt x="1640" y="400"/>
                </a:moveTo>
                <a:cubicBezTo>
                  <a:pt x="1904" y="200"/>
                  <a:pt x="2168" y="0"/>
                  <a:pt x="2408" y="64"/>
                </a:cubicBezTo>
                <a:cubicBezTo>
                  <a:pt x="2648" y="128"/>
                  <a:pt x="2936" y="472"/>
                  <a:pt x="3080" y="784"/>
                </a:cubicBezTo>
                <a:cubicBezTo>
                  <a:pt x="3224" y="1096"/>
                  <a:pt x="3320" y="1648"/>
                  <a:pt x="3272" y="1936"/>
                </a:cubicBezTo>
                <a:cubicBezTo>
                  <a:pt x="3224" y="2224"/>
                  <a:pt x="3064" y="2368"/>
                  <a:pt x="2792" y="2512"/>
                </a:cubicBezTo>
                <a:cubicBezTo>
                  <a:pt x="2520" y="2656"/>
                  <a:pt x="2000" y="2816"/>
                  <a:pt x="1640" y="2800"/>
                </a:cubicBezTo>
                <a:cubicBezTo>
                  <a:pt x="1280" y="2784"/>
                  <a:pt x="904" y="2616"/>
                  <a:pt x="632" y="2416"/>
                </a:cubicBezTo>
                <a:cubicBezTo>
                  <a:pt x="360" y="2216"/>
                  <a:pt x="16" y="1872"/>
                  <a:pt x="8" y="1600"/>
                </a:cubicBezTo>
                <a:cubicBezTo>
                  <a:pt x="0" y="1328"/>
                  <a:pt x="368" y="880"/>
                  <a:pt x="584" y="784"/>
                </a:cubicBezTo>
                <a:cubicBezTo>
                  <a:pt x="800" y="688"/>
                  <a:pt x="1160" y="920"/>
                  <a:pt x="1304" y="1024"/>
                </a:cubicBezTo>
                <a:lnTo>
                  <a:pt x="1448" y="1408"/>
                </a:lnTo>
              </a:path>
            </a:pathLst>
          </a:custGeom>
          <a:noFill/>
          <a:ln w="25400">
            <a:solidFill>
              <a:schemeClr val="tx1"/>
            </a:solidFill>
            <a:round/>
            <a:headEnd/>
            <a:tailEnd/>
          </a:ln>
        </p:spPr>
        <p:txBody>
          <a:bodyPr/>
          <a:lstStyle/>
          <a:p>
            <a:endParaRPr lang="en-US"/>
          </a:p>
        </p:txBody>
      </p:sp>
      <p:sp>
        <p:nvSpPr>
          <p:cNvPr id="33798" name="Line 11"/>
          <p:cNvSpPr>
            <a:spLocks noChangeShapeType="1"/>
          </p:cNvSpPr>
          <p:nvPr/>
        </p:nvSpPr>
        <p:spPr bwMode="auto">
          <a:xfrm>
            <a:off x="3810000" y="1477962"/>
            <a:ext cx="304800" cy="76200"/>
          </a:xfrm>
          <a:prstGeom prst="line">
            <a:avLst/>
          </a:prstGeom>
          <a:noFill/>
          <a:ln w="25400">
            <a:solidFill>
              <a:schemeClr val="tx1"/>
            </a:solidFill>
            <a:round/>
            <a:headEnd/>
            <a:tailEnd/>
          </a:ln>
        </p:spPr>
        <p:txBody>
          <a:bodyPr/>
          <a:lstStyle/>
          <a:p>
            <a:endParaRPr lang="en-US"/>
          </a:p>
        </p:txBody>
      </p:sp>
      <p:sp>
        <p:nvSpPr>
          <p:cNvPr id="33799" name="Line 12"/>
          <p:cNvSpPr>
            <a:spLocks noChangeShapeType="1"/>
          </p:cNvSpPr>
          <p:nvPr/>
        </p:nvSpPr>
        <p:spPr bwMode="auto">
          <a:xfrm>
            <a:off x="4114800" y="1554162"/>
            <a:ext cx="0" cy="304800"/>
          </a:xfrm>
          <a:prstGeom prst="line">
            <a:avLst/>
          </a:prstGeom>
          <a:noFill/>
          <a:ln w="25400">
            <a:solidFill>
              <a:schemeClr val="tx1"/>
            </a:solidFill>
            <a:round/>
            <a:headEnd/>
            <a:tailEnd/>
          </a:ln>
        </p:spPr>
        <p:txBody>
          <a:bodyPr/>
          <a:lstStyle/>
          <a:p>
            <a:endParaRPr lang="en-US"/>
          </a:p>
        </p:txBody>
      </p:sp>
      <p:sp>
        <p:nvSpPr>
          <p:cNvPr id="33800" name="Line 13"/>
          <p:cNvSpPr>
            <a:spLocks noChangeShapeType="1"/>
          </p:cNvSpPr>
          <p:nvPr/>
        </p:nvSpPr>
        <p:spPr bwMode="auto">
          <a:xfrm>
            <a:off x="5562600" y="4678362"/>
            <a:ext cx="152400" cy="304800"/>
          </a:xfrm>
          <a:prstGeom prst="line">
            <a:avLst/>
          </a:prstGeom>
          <a:noFill/>
          <a:ln w="25400">
            <a:solidFill>
              <a:schemeClr val="tx1"/>
            </a:solidFill>
            <a:round/>
            <a:headEnd/>
            <a:tailEnd/>
          </a:ln>
        </p:spPr>
        <p:txBody>
          <a:bodyPr/>
          <a:lstStyle/>
          <a:p>
            <a:endParaRPr lang="en-US"/>
          </a:p>
        </p:txBody>
      </p:sp>
      <p:sp>
        <p:nvSpPr>
          <p:cNvPr id="33801" name="Line 14"/>
          <p:cNvSpPr>
            <a:spLocks noChangeShapeType="1"/>
          </p:cNvSpPr>
          <p:nvPr/>
        </p:nvSpPr>
        <p:spPr bwMode="auto">
          <a:xfrm flipV="1">
            <a:off x="5715000" y="4830762"/>
            <a:ext cx="304800" cy="152400"/>
          </a:xfrm>
          <a:prstGeom prst="line">
            <a:avLst/>
          </a:prstGeom>
          <a:noFill/>
          <a:ln w="25400">
            <a:solidFill>
              <a:schemeClr val="tx1"/>
            </a:solidFill>
            <a:round/>
            <a:headEnd/>
            <a:tailEnd/>
          </a:ln>
        </p:spPr>
        <p:txBody>
          <a:bodyPr/>
          <a:lstStyle/>
          <a:p>
            <a:endParaRPr lang="en-US"/>
          </a:p>
        </p:txBody>
      </p:sp>
      <p:sp>
        <p:nvSpPr>
          <p:cNvPr id="33802" name="Line 15"/>
          <p:cNvSpPr>
            <a:spLocks noChangeShapeType="1"/>
          </p:cNvSpPr>
          <p:nvPr/>
        </p:nvSpPr>
        <p:spPr bwMode="auto">
          <a:xfrm>
            <a:off x="2286000" y="5668962"/>
            <a:ext cx="228600" cy="304800"/>
          </a:xfrm>
          <a:prstGeom prst="line">
            <a:avLst/>
          </a:prstGeom>
          <a:noFill/>
          <a:ln w="25400">
            <a:solidFill>
              <a:schemeClr val="tx1"/>
            </a:solidFill>
            <a:round/>
            <a:headEnd/>
            <a:tailEnd/>
          </a:ln>
        </p:spPr>
        <p:txBody>
          <a:bodyPr/>
          <a:lstStyle/>
          <a:p>
            <a:endParaRPr lang="en-US"/>
          </a:p>
        </p:txBody>
      </p:sp>
      <p:sp>
        <p:nvSpPr>
          <p:cNvPr id="33803" name="Line 16"/>
          <p:cNvSpPr>
            <a:spLocks noChangeShapeType="1"/>
          </p:cNvSpPr>
          <p:nvPr/>
        </p:nvSpPr>
        <p:spPr bwMode="auto">
          <a:xfrm flipV="1">
            <a:off x="2286000" y="5516562"/>
            <a:ext cx="304800" cy="152400"/>
          </a:xfrm>
          <a:prstGeom prst="line">
            <a:avLst/>
          </a:prstGeom>
          <a:noFill/>
          <a:ln w="25400">
            <a:solidFill>
              <a:schemeClr val="tx1"/>
            </a:solidFill>
            <a:round/>
            <a:headEnd/>
            <a:tailEnd/>
          </a:ln>
        </p:spPr>
        <p:txBody>
          <a:bodyPr/>
          <a:lstStyle/>
          <a:p>
            <a:endParaRPr lang="en-US"/>
          </a:p>
        </p:txBody>
      </p:sp>
      <p:sp>
        <p:nvSpPr>
          <p:cNvPr id="33804" name="Line 17"/>
          <p:cNvSpPr>
            <a:spLocks noChangeShapeType="1"/>
          </p:cNvSpPr>
          <p:nvPr/>
        </p:nvSpPr>
        <p:spPr bwMode="auto">
          <a:xfrm flipV="1">
            <a:off x="533400" y="3916362"/>
            <a:ext cx="152400" cy="152400"/>
          </a:xfrm>
          <a:prstGeom prst="line">
            <a:avLst/>
          </a:prstGeom>
          <a:noFill/>
          <a:ln w="25400">
            <a:solidFill>
              <a:schemeClr val="tx1"/>
            </a:solidFill>
            <a:round/>
            <a:headEnd/>
            <a:tailEnd/>
          </a:ln>
        </p:spPr>
        <p:txBody>
          <a:bodyPr/>
          <a:lstStyle/>
          <a:p>
            <a:endParaRPr lang="en-US"/>
          </a:p>
        </p:txBody>
      </p:sp>
      <p:sp>
        <p:nvSpPr>
          <p:cNvPr id="33805" name="Line 18"/>
          <p:cNvSpPr>
            <a:spLocks noChangeShapeType="1"/>
          </p:cNvSpPr>
          <p:nvPr/>
        </p:nvSpPr>
        <p:spPr bwMode="auto">
          <a:xfrm>
            <a:off x="685800" y="3916362"/>
            <a:ext cx="152400" cy="152400"/>
          </a:xfrm>
          <a:prstGeom prst="line">
            <a:avLst/>
          </a:prstGeom>
          <a:noFill/>
          <a:ln w="25400">
            <a:solidFill>
              <a:schemeClr val="tx1"/>
            </a:solidFill>
            <a:round/>
            <a:headEnd/>
            <a:tailEnd/>
          </a:ln>
        </p:spPr>
        <p:txBody>
          <a:bodyPr/>
          <a:lstStyle/>
          <a:p>
            <a:endParaRPr lang="en-US"/>
          </a:p>
        </p:txBody>
      </p:sp>
      <p:sp>
        <p:nvSpPr>
          <p:cNvPr id="33806" name="Text Box 19"/>
          <p:cNvSpPr txBox="1">
            <a:spLocks noChangeArrowheads="1"/>
          </p:cNvSpPr>
          <p:nvPr/>
        </p:nvSpPr>
        <p:spPr bwMode="auto">
          <a:xfrm>
            <a:off x="1676400" y="5973762"/>
            <a:ext cx="2667000" cy="427038"/>
          </a:xfrm>
          <a:prstGeom prst="rect">
            <a:avLst/>
          </a:prstGeom>
          <a:noFill/>
          <a:ln w="9525">
            <a:noFill/>
            <a:miter lim="800000"/>
            <a:headEnd/>
            <a:tailEnd/>
          </a:ln>
        </p:spPr>
        <p:txBody>
          <a:bodyPr>
            <a:spAutoFit/>
          </a:bodyPr>
          <a:lstStyle/>
          <a:p>
            <a:pPr>
              <a:spcBef>
                <a:spcPct val="50000"/>
              </a:spcBef>
            </a:pPr>
            <a:r>
              <a:rPr lang="en-US" sz="2200"/>
              <a:t>Hepatic Portal Vein</a:t>
            </a:r>
          </a:p>
        </p:txBody>
      </p:sp>
      <p:sp>
        <p:nvSpPr>
          <p:cNvPr id="33807" name="Text Box 20"/>
          <p:cNvSpPr txBox="1">
            <a:spLocks noChangeArrowheads="1"/>
          </p:cNvSpPr>
          <p:nvPr/>
        </p:nvSpPr>
        <p:spPr bwMode="auto">
          <a:xfrm>
            <a:off x="152400" y="2743200"/>
            <a:ext cx="1828800" cy="427038"/>
          </a:xfrm>
          <a:prstGeom prst="rect">
            <a:avLst/>
          </a:prstGeom>
          <a:noFill/>
          <a:ln w="9525">
            <a:noFill/>
            <a:miter lim="800000"/>
            <a:headEnd/>
            <a:tailEnd/>
          </a:ln>
        </p:spPr>
        <p:txBody>
          <a:bodyPr>
            <a:spAutoFit/>
          </a:bodyPr>
          <a:lstStyle/>
          <a:p>
            <a:pPr>
              <a:spcBef>
                <a:spcPct val="50000"/>
              </a:spcBef>
            </a:pPr>
            <a:r>
              <a:rPr lang="en-US" sz="2200" dirty="0"/>
              <a:t>Hepatic Vein</a:t>
            </a:r>
          </a:p>
        </p:txBody>
      </p:sp>
      <p:sp>
        <p:nvSpPr>
          <p:cNvPr id="33808" name="Text Box 21"/>
          <p:cNvSpPr txBox="1">
            <a:spLocks noChangeArrowheads="1"/>
          </p:cNvSpPr>
          <p:nvPr/>
        </p:nvSpPr>
        <p:spPr bwMode="auto">
          <a:xfrm>
            <a:off x="5715000" y="2239962"/>
            <a:ext cx="1828800" cy="762000"/>
          </a:xfrm>
          <a:prstGeom prst="rect">
            <a:avLst/>
          </a:prstGeom>
          <a:noFill/>
          <a:ln w="9525">
            <a:noFill/>
            <a:miter lim="800000"/>
            <a:headEnd/>
            <a:tailEnd/>
          </a:ln>
        </p:spPr>
        <p:txBody>
          <a:bodyPr>
            <a:spAutoFit/>
          </a:bodyPr>
          <a:lstStyle/>
          <a:p>
            <a:pPr>
              <a:spcBef>
                <a:spcPct val="50000"/>
              </a:spcBef>
            </a:pPr>
            <a:r>
              <a:rPr lang="en-US" sz="2200"/>
              <a:t>Arteries to Capillaries</a:t>
            </a:r>
          </a:p>
        </p:txBody>
      </p:sp>
      <p:sp>
        <p:nvSpPr>
          <p:cNvPr id="18"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rgbClr val="FFFF00"/>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4" cstate="print"/>
          <a:srcRect/>
          <a:stretch>
            <a:fillRect/>
          </a:stretch>
        </p:blipFill>
        <p:spPr bwMode="auto">
          <a:xfrm>
            <a:off x="1600200" y="446088"/>
            <a:ext cx="3162300" cy="6373812"/>
          </a:xfrm>
          <a:prstGeom prst="rect">
            <a:avLst/>
          </a:prstGeom>
          <a:noFill/>
          <a:ln w="9525">
            <a:noFill/>
            <a:miter lim="800000"/>
            <a:headEnd/>
            <a:tailEnd/>
          </a:ln>
        </p:spPr>
      </p:pic>
      <p:sp>
        <p:nvSpPr>
          <p:cNvPr id="34820" name="Text Box 4"/>
          <p:cNvSpPr txBox="1">
            <a:spLocks noChangeArrowheads="1"/>
          </p:cNvSpPr>
          <p:nvPr/>
        </p:nvSpPr>
        <p:spPr bwMode="auto">
          <a:xfrm>
            <a:off x="2457450" y="0"/>
            <a:ext cx="4781550" cy="641350"/>
          </a:xfrm>
          <a:prstGeom prst="rect">
            <a:avLst/>
          </a:prstGeom>
          <a:noFill/>
          <a:ln w="9525">
            <a:noFill/>
            <a:miter lim="800000"/>
            <a:headEnd/>
            <a:tailEnd/>
          </a:ln>
        </p:spPr>
        <p:txBody>
          <a:bodyPr wrap="none">
            <a:spAutoFit/>
          </a:bodyPr>
          <a:lstStyle/>
          <a:p>
            <a:pPr algn="ctr"/>
            <a:r>
              <a:rPr lang="en-US" sz="3600" b="1" dirty="0">
                <a:solidFill>
                  <a:srgbClr val="000000"/>
                </a:solidFill>
                <a:latin typeface="Arial" charset="0"/>
              </a:rPr>
              <a:t>The Vascular System</a:t>
            </a:r>
          </a:p>
        </p:txBody>
      </p:sp>
      <p:sp>
        <p:nvSpPr>
          <p:cNvPr id="34821" name="Text Box 5"/>
          <p:cNvSpPr txBox="1">
            <a:spLocks noChangeArrowheads="1"/>
          </p:cNvSpPr>
          <p:nvPr/>
        </p:nvSpPr>
        <p:spPr bwMode="auto">
          <a:xfrm>
            <a:off x="3175000" y="3771900"/>
            <a:ext cx="638175" cy="304800"/>
          </a:xfrm>
          <a:prstGeom prst="rect">
            <a:avLst/>
          </a:prstGeom>
          <a:noFill/>
          <a:ln w="19050">
            <a:noFill/>
            <a:miter lim="800000"/>
            <a:headEnd/>
            <a:tailEnd/>
          </a:ln>
        </p:spPr>
        <p:txBody>
          <a:bodyPr wrap="none" anchor="ctr">
            <a:spAutoFit/>
          </a:bodyPr>
          <a:lstStyle/>
          <a:p>
            <a:r>
              <a:rPr lang="en-US" sz="1400" b="1">
                <a:solidFill>
                  <a:schemeClr val="bg1"/>
                </a:solidFill>
                <a:latin typeface="Arial" charset="0"/>
              </a:rPr>
              <a:t>Heart</a:t>
            </a:r>
          </a:p>
        </p:txBody>
      </p:sp>
      <p:sp>
        <p:nvSpPr>
          <p:cNvPr id="34822" name="Text Box 6"/>
          <p:cNvSpPr txBox="1">
            <a:spLocks noChangeArrowheads="1"/>
          </p:cNvSpPr>
          <p:nvPr/>
        </p:nvSpPr>
        <p:spPr bwMode="auto">
          <a:xfrm>
            <a:off x="5432425" y="4621213"/>
            <a:ext cx="1816100" cy="1069975"/>
          </a:xfrm>
          <a:prstGeom prst="rect">
            <a:avLst/>
          </a:prstGeom>
          <a:noFill/>
          <a:ln w="19050">
            <a:noFill/>
            <a:miter lim="800000"/>
            <a:headEnd/>
            <a:tailEnd/>
          </a:ln>
        </p:spPr>
        <p:txBody>
          <a:bodyPr wrap="none" anchor="ctr">
            <a:spAutoFit/>
          </a:bodyPr>
          <a:lstStyle/>
          <a:p>
            <a:r>
              <a:rPr lang="en-US" sz="1600" b="1">
                <a:solidFill>
                  <a:srgbClr val="000000"/>
                </a:solidFill>
                <a:latin typeface="Arial" charset="0"/>
              </a:rPr>
              <a:t>= Arteries</a:t>
            </a:r>
          </a:p>
          <a:p>
            <a:r>
              <a:rPr lang="en-US" sz="1600" b="1">
                <a:solidFill>
                  <a:srgbClr val="000000"/>
                </a:solidFill>
                <a:latin typeface="Arial" charset="0"/>
              </a:rPr>
              <a:t>= Capillaries</a:t>
            </a:r>
          </a:p>
          <a:p>
            <a:r>
              <a:rPr lang="en-US" sz="1600" b="1">
                <a:solidFill>
                  <a:srgbClr val="000000"/>
                </a:solidFill>
                <a:latin typeface="Arial" charset="0"/>
              </a:rPr>
              <a:t>= Veins</a:t>
            </a:r>
          </a:p>
          <a:p>
            <a:r>
              <a:rPr lang="en-US" sz="1600" b="1">
                <a:solidFill>
                  <a:srgbClr val="000000"/>
                </a:solidFill>
                <a:latin typeface="Arial" charset="0"/>
              </a:rPr>
              <a:t>= Lymph vessels</a:t>
            </a:r>
          </a:p>
        </p:txBody>
      </p:sp>
      <p:sp>
        <p:nvSpPr>
          <p:cNvPr id="34823" name="Text Box 7"/>
          <p:cNvSpPr txBox="1">
            <a:spLocks noChangeArrowheads="1"/>
          </p:cNvSpPr>
          <p:nvPr/>
        </p:nvSpPr>
        <p:spPr bwMode="auto">
          <a:xfrm>
            <a:off x="2143125" y="4343400"/>
            <a:ext cx="608013" cy="304800"/>
          </a:xfrm>
          <a:prstGeom prst="rect">
            <a:avLst/>
          </a:prstGeom>
          <a:noFill/>
          <a:ln w="19050">
            <a:noFill/>
            <a:miter lim="800000"/>
            <a:headEnd/>
            <a:tailEnd/>
          </a:ln>
        </p:spPr>
        <p:txBody>
          <a:bodyPr wrap="none" anchor="ctr">
            <a:spAutoFit/>
          </a:bodyPr>
          <a:lstStyle/>
          <a:p>
            <a:r>
              <a:rPr lang="en-US" sz="1400" b="1">
                <a:solidFill>
                  <a:srgbClr val="000000"/>
                </a:solidFill>
                <a:latin typeface="Arial" charset="0"/>
              </a:rPr>
              <a:t>Liver</a:t>
            </a:r>
          </a:p>
        </p:txBody>
      </p:sp>
      <p:sp>
        <p:nvSpPr>
          <p:cNvPr id="34824" name="Text Box 8"/>
          <p:cNvSpPr txBox="1">
            <a:spLocks noChangeArrowheads="1"/>
          </p:cNvSpPr>
          <p:nvPr/>
        </p:nvSpPr>
        <p:spPr bwMode="auto">
          <a:xfrm>
            <a:off x="3603625" y="3157538"/>
            <a:ext cx="538163" cy="517525"/>
          </a:xfrm>
          <a:prstGeom prst="rect">
            <a:avLst/>
          </a:prstGeom>
          <a:noFill/>
          <a:ln w="19050">
            <a:noFill/>
            <a:miter lim="800000"/>
            <a:headEnd/>
            <a:tailEnd/>
          </a:ln>
        </p:spPr>
        <p:txBody>
          <a:bodyPr wrap="none" anchor="ctr">
            <a:spAutoFit/>
          </a:bodyPr>
          <a:lstStyle/>
          <a:p>
            <a:r>
              <a:rPr lang="en-US" sz="1400" b="1">
                <a:solidFill>
                  <a:schemeClr val="bg1"/>
                </a:solidFill>
                <a:latin typeface="Arial" charset="0"/>
              </a:rPr>
              <a:t>Left</a:t>
            </a:r>
          </a:p>
          <a:p>
            <a:r>
              <a:rPr lang="en-US" sz="1400" b="1">
                <a:solidFill>
                  <a:schemeClr val="bg1"/>
                </a:solidFill>
                <a:latin typeface="Arial" charset="0"/>
              </a:rPr>
              <a:t>side</a:t>
            </a:r>
          </a:p>
        </p:txBody>
      </p:sp>
      <p:sp>
        <p:nvSpPr>
          <p:cNvPr id="34825" name="Text Box 9"/>
          <p:cNvSpPr txBox="1">
            <a:spLocks noChangeArrowheads="1"/>
          </p:cNvSpPr>
          <p:nvPr/>
        </p:nvSpPr>
        <p:spPr bwMode="auto">
          <a:xfrm>
            <a:off x="2185988" y="3513138"/>
            <a:ext cx="636587" cy="517525"/>
          </a:xfrm>
          <a:prstGeom prst="rect">
            <a:avLst/>
          </a:prstGeom>
          <a:noFill/>
          <a:ln w="19050">
            <a:noFill/>
            <a:miter lim="800000"/>
            <a:headEnd/>
            <a:tailEnd/>
          </a:ln>
        </p:spPr>
        <p:txBody>
          <a:bodyPr wrap="none" anchor="ctr">
            <a:spAutoFit/>
          </a:bodyPr>
          <a:lstStyle/>
          <a:p>
            <a:r>
              <a:rPr lang="en-US" sz="1400" b="1">
                <a:solidFill>
                  <a:srgbClr val="000000"/>
                </a:solidFill>
                <a:latin typeface="Arial" charset="0"/>
              </a:rPr>
              <a:t>Right</a:t>
            </a:r>
          </a:p>
          <a:p>
            <a:r>
              <a:rPr lang="en-US" sz="1400" b="1">
                <a:solidFill>
                  <a:srgbClr val="000000"/>
                </a:solidFill>
                <a:latin typeface="Arial" charset="0"/>
              </a:rPr>
              <a:t>side</a:t>
            </a:r>
          </a:p>
        </p:txBody>
      </p:sp>
      <p:sp>
        <p:nvSpPr>
          <p:cNvPr id="34826" name="Text Box 10"/>
          <p:cNvSpPr txBox="1">
            <a:spLocks noChangeArrowheads="1"/>
          </p:cNvSpPr>
          <p:nvPr/>
        </p:nvSpPr>
        <p:spPr bwMode="auto">
          <a:xfrm>
            <a:off x="3998913" y="3987800"/>
            <a:ext cx="1366837" cy="304800"/>
          </a:xfrm>
          <a:prstGeom prst="rect">
            <a:avLst/>
          </a:prstGeom>
          <a:noFill/>
          <a:ln w="19050">
            <a:noFill/>
            <a:miter lim="800000"/>
            <a:headEnd/>
            <a:tailEnd/>
          </a:ln>
        </p:spPr>
        <p:txBody>
          <a:bodyPr wrap="none" anchor="ctr">
            <a:spAutoFit/>
          </a:bodyPr>
          <a:lstStyle/>
          <a:p>
            <a:r>
              <a:rPr lang="en-US" sz="1400" b="1">
                <a:solidFill>
                  <a:schemeClr val="bg1"/>
                </a:solidFill>
                <a:latin typeface="Arial" charset="0"/>
              </a:rPr>
              <a:t>Hepatic artery</a:t>
            </a:r>
          </a:p>
        </p:txBody>
      </p:sp>
      <p:sp>
        <p:nvSpPr>
          <p:cNvPr id="34827" name="Text Box 11"/>
          <p:cNvSpPr txBox="1">
            <a:spLocks noChangeArrowheads="1"/>
          </p:cNvSpPr>
          <p:nvPr/>
        </p:nvSpPr>
        <p:spPr bwMode="auto">
          <a:xfrm>
            <a:off x="3352800" y="4630738"/>
            <a:ext cx="971550" cy="517525"/>
          </a:xfrm>
          <a:prstGeom prst="rect">
            <a:avLst/>
          </a:prstGeom>
          <a:noFill/>
          <a:ln w="19050">
            <a:noFill/>
            <a:miter lim="800000"/>
            <a:headEnd/>
            <a:tailEnd/>
          </a:ln>
        </p:spPr>
        <p:txBody>
          <a:bodyPr wrap="none" anchor="ctr">
            <a:spAutoFit/>
          </a:bodyPr>
          <a:lstStyle/>
          <a:p>
            <a:r>
              <a:rPr lang="en-US" sz="1400" b="1">
                <a:solidFill>
                  <a:schemeClr val="bg1"/>
                </a:solidFill>
                <a:latin typeface="Arial" charset="0"/>
              </a:rPr>
              <a:t>Digestive</a:t>
            </a:r>
          </a:p>
          <a:p>
            <a:r>
              <a:rPr lang="en-US" sz="1400" b="1">
                <a:solidFill>
                  <a:schemeClr val="bg1"/>
                </a:solidFill>
                <a:latin typeface="Arial" charset="0"/>
              </a:rPr>
              <a:t>tract</a:t>
            </a:r>
          </a:p>
        </p:txBody>
      </p:sp>
      <p:sp>
        <p:nvSpPr>
          <p:cNvPr id="34828" name="Text Box 12"/>
          <p:cNvSpPr txBox="1">
            <a:spLocks noChangeArrowheads="1"/>
          </p:cNvSpPr>
          <p:nvPr/>
        </p:nvSpPr>
        <p:spPr bwMode="auto">
          <a:xfrm>
            <a:off x="3705225" y="4273550"/>
            <a:ext cx="1090613" cy="304800"/>
          </a:xfrm>
          <a:prstGeom prst="rect">
            <a:avLst/>
          </a:prstGeom>
          <a:noFill/>
          <a:ln w="19050">
            <a:noFill/>
            <a:miter lim="800000"/>
            <a:headEnd/>
            <a:tailEnd/>
          </a:ln>
        </p:spPr>
        <p:txBody>
          <a:bodyPr wrap="none" anchor="ctr">
            <a:spAutoFit/>
          </a:bodyPr>
          <a:lstStyle/>
          <a:p>
            <a:r>
              <a:rPr lang="en-US" sz="1400" b="1">
                <a:solidFill>
                  <a:schemeClr val="bg1"/>
                </a:solidFill>
                <a:latin typeface="Arial" charset="0"/>
              </a:rPr>
              <a:t>Portal vein</a:t>
            </a:r>
          </a:p>
        </p:txBody>
      </p:sp>
      <p:sp>
        <p:nvSpPr>
          <p:cNvPr id="34829" name="Text Box 13"/>
          <p:cNvSpPr txBox="1">
            <a:spLocks noChangeArrowheads="1"/>
          </p:cNvSpPr>
          <p:nvPr/>
        </p:nvSpPr>
        <p:spPr bwMode="auto">
          <a:xfrm>
            <a:off x="2308225" y="5295900"/>
            <a:ext cx="765175" cy="304800"/>
          </a:xfrm>
          <a:prstGeom prst="rect">
            <a:avLst/>
          </a:prstGeom>
          <a:noFill/>
          <a:ln w="19050">
            <a:noFill/>
            <a:miter lim="800000"/>
            <a:headEnd/>
            <a:tailEnd/>
          </a:ln>
        </p:spPr>
        <p:txBody>
          <a:bodyPr wrap="none" anchor="ctr">
            <a:spAutoFit/>
          </a:bodyPr>
          <a:lstStyle/>
          <a:p>
            <a:r>
              <a:rPr lang="en-US" sz="1400" b="1">
                <a:solidFill>
                  <a:srgbClr val="000000"/>
                </a:solidFill>
                <a:latin typeface="Arial" charset="0"/>
              </a:rPr>
              <a:t>Lymph</a:t>
            </a:r>
          </a:p>
        </p:txBody>
      </p:sp>
      <p:sp>
        <p:nvSpPr>
          <p:cNvPr id="34830" name="Text Box 14"/>
          <p:cNvSpPr txBox="1">
            <a:spLocks noChangeArrowheads="1"/>
          </p:cNvSpPr>
          <p:nvPr/>
        </p:nvSpPr>
        <p:spPr bwMode="auto">
          <a:xfrm>
            <a:off x="2714625" y="5816600"/>
            <a:ext cx="1158875" cy="304800"/>
          </a:xfrm>
          <a:prstGeom prst="rect">
            <a:avLst/>
          </a:prstGeom>
          <a:noFill/>
          <a:ln w="19050">
            <a:noFill/>
            <a:miter lim="800000"/>
            <a:headEnd/>
            <a:tailEnd/>
          </a:ln>
        </p:spPr>
        <p:txBody>
          <a:bodyPr wrap="none" anchor="ctr">
            <a:spAutoFit/>
          </a:bodyPr>
          <a:lstStyle/>
          <a:p>
            <a:r>
              <a:rPr lang="en-US" sz="1400" b="1">
                <a:solidFill>
                  <a:srgbClr val="000000"/>
                </a:solidFill>
                <a:latin typeface="Arial" charset="0"/>
              </a:rPr>
              <a:t>Entire body</a:t>
            </a:r>
          </a:p>
        </p:txBody>
      </p:sp>
      <p:sp>
        <p:nvSpPr>
          <p:cNvPr id="34831" name="Text Box 15"/>
          <p:cNvSpPr txBox="1">
            <a:spLocks noChangeArrowheads="1"/>
          </p:cNvSpPr>
          <p:nvPr/>
        </p:nvSpPr>
        <p:spPr bwMode="auto">
          <a:xfrm>
            <a:off x="4632325" y="2120900"/>
            <a:ext cx="1504950" cy="304800"/>
          </a:xfrm>
          <a:prstGeom prst="rect">
            <a:avLst/>
          </a:prstGeom>
          <a:noFill/>
          <a:ln w="19050">
            <a:noFill/>
            <a:miter lim="800000"/>
            <a:headEnd/>
            <a:tailEnd/>
          </a:ln>
        </p:spPr>
        <p:txBody>
          <a:bodyPr wrap="none" anchor="ctr">
            <a:spAutoFit/>
          </a:bodyPr>
          <a:lstStyle/>
          <a:p>
            <a:r>
              <a:rPr lang="en-US" sz="1400" b="1">
                <a:solidFill>
                  <a:srgbClr val="000000"/>
                </a:solidFill>
                <a:latin typeface="Arial" charset="0"/>
              </a:rPr>
              <a:t>Pulmonary vein</a:t>
            </a:r>
          </a:p>
        </p:txBody>
      </p:sp>
      <p:sp>
        <p:nvSpPr>
          <p:cNvPr id="34832" name="Text Box 16"/>
          <p:cNvSpPr txBox="1">
            <a:spLocks noChangeArrowheads="1"/>
          </p:cNvSpPr>
          <p:nvPr/>
        </p:nvSpPr>
        <p:spPr bwMode="auto">
          <a:xfrm>
            <a:off x="174625" y="4241800"/>
            <a:ext cx="1227138" cy="304800"/>
          </a:xfrm>
          <a:prstGeom prst="rect">
            <a:avLst/>
          </a:prstGeom>
          <a:noFill/>
          <a:ln w="19050">
            <a:noFill/>
            <a:miter lim="800000"/>
            <a:headEnd/>
            <a:tailEnd/>
          </a:ln>
        </p:spPr>
        <p:txBody>
          <a:bodyPr wrap="none" anchor="ctr">
            <a:spAutoFit/>
          </a:bodyPr>
          <a:lstStyle/>
          <a:p>
            <a:r>
              <a:rPr lang="en-US" sz="1400" b="1">
                <a:solidFill>
                  <a:srgbClr val="000000"/>
                </a:solidFill>
                <a:latin typeface="Arial" charset="0"/>
              </a:rPr>
              <a:t>Hepatic vein</a:t>
            </a:r>
          </a:p>
        </p:txBody>
      </p:sp>
      <p:sp>
        <p:nvSpPr>
          <p:cNvPr id="34833" name="Text Box 17"/>
          <p:cNvSpPr txBox="1">
            <a:spLocks noChangeArrowheads="1"/>
          </p:cNvSpPr>
          <p:nvPr/>
        </p:nvSpPr>
        <p:spPr bwMode="auto">
          <a:xfrm>
            <a:off x="174625" y="2425700"/>
            <a:ext cx="1644650" cy="304800"/>
          </a:xfrm>
          <a:prstGeom prst="rect">
            <a:avLst/>
          </a:prstGeom>
          <a:noFill/>
          <a:ln w="19050">
            <a:noFill/>
            <a:miter lim="800000"/>
            <a:headEnd/>
            <a:tailEnd/>
          </a:ln>
        </p:spPr>
        <p:txBody>
          <a:bodyPr wrap="none" anchor="ctr">
            <a:spAutoFit/>
          </a:bodyPr>
          <a:lstStyle/>
          <a:p>
            <a:r>
              <a:rPr lang="en-US" sz="1400" b="1">
                <a:solidFill>
                  <a:srgbClr val="000000"/>
                </a:solidFill>
                <a:latin typeface="Arial" charset="0"/>
              </a:rPr>
              <a:t>Pulmonary artery</a:t>
            </a:r>
          </a:p>
        </p:txBody>
      </p:sp>
      <p:sp>
        <p:nvSpPr>
          <p:cNvPr id="34834" name="Text Box 18"/>
          <p:cNvSpPr txBox="1">
            <a:spLocks noChangeArrowheads="1"/>
          </p:cNvSpPr>
          <p:nvPr/>
        </p:nvSpPr>
        <p:spPr bwMode="auto">
          <a:xfrm>
            <a:off x="2720975" y="485775"/>
            <a:ext cx="981075" cy="730250"/>
          </a:xfrm>
          <a:prstGeom prst="rect">
            <a:avLst/>
          </a:prstGeom>
          <a:noFill/>
          <a:ln w="19050">
            <a:noFill/>
            <a:miter lim="800000"/>
            <a:headEnd/>
            <a:tailEnd/>
          </a:ln>
        </p:spPr>
        <p:txBody>
          <a:bodyPr wrap="none" anchor="ctr">
            <a:spAutoFit/>
          </a:bodyPr>
          <a:lstStyle/>
          <a:p>
            <a:pPr algn="ctr"/>
            <a:r>
              <a:rPr lang="en-US" sz="1400" b="1">
                <a:solidFill>
                  <a:srgbClr val="000000"/>
                </a:solidFill>
                <a:latin typeface="Arial" charset="0"/>
              </a:rPr>
              <a:t>Head and</a:t>
            </a:r>
          </a:p>
          <a:p>
            <a:pPr algn="ctr"/>
            <a:r>
              <a:rPr lang="en-US" sz="1400" b="1">
                <a:solidFill>
                  <a:srgbClr val="000000"/>
                </a:solidFill>
                <a:latin typeface="Arial" charset="0"/>
              </a:rPr>
              <a:t>upper</a:t>
            </a:r>
          </a:p>
          <a:p>
            <a:pPr algn="ctr"/>
            <a:r>
              <a:rPr lang="en-US" sz="1400" b="1">
                <a:solidFill>
                  <a:srgbClr val="000000"/>
                </a:solidFill>
                <a:latin typeface="Arial" charset="0"/>
              </a:rPr>
              <a:t>body</a:t>
            </a:r>
          </a:p>
        </p:txBody>
      </p:sp>
      <p:sp>
        <p:nvSpPr>
          <p:cNvPr id="34835" name="Text Box 19"/>
          <p:cNvSpPr txBox="1">
            <a:spLocks noChangeArrowheads="1"/>
          </p:cNvSpPr>
          <p:nvPr/>
        </p:nvSpPr>
        <p:spPr bwMode="auto">
          <a:xfrm>
            <a:off x="2843213" y="1790700"/>
            <a:ext cx="714375" cy="304800"/>
          </a:xfrm>
          <a:prstGeom prst="rect">
            <a:avLst/>
          </a:prstGeom>
          <a:noFill/>
          <a:ln w="19050">
            <a:noFill/>
            <a:miter lim="800000"/>
            <a:headEnd/>
            <a:tailEnd/>
          </a:ln>
        </p:spPr>
        <p:txBody>
          <a:bodyPr wrap="none" anchor="ctr">
            <a:spAutoFit/>
          </a:bodyPr>
          <a:lstStyle/>
          <a:p>
            <a:r>
              <a:rPr lang="en-US" sz="1400" b="1">
                <a:solidFill>
                  <a:srgbClr val="000000"/>
                </a:solidFill>
                <a:latin typeface="Arial" charset="0"/>
              </a:rPr>
              <a:t>Lungs</a:t>
            </a:r>
          </a:p>
        </p:txBody>
      </p:sp>
      <p:sp>
        <p:nvSpPr>
          <p:cNvPr id="34836" name="Text Box 20"/>
          <p:cNvSpPr txBox="1">
            <a:spLocks noChangeArrowheads="1"/>
          </p:cNvSpPr>
          <p:nvPr/>
        </p:nvSpPr>
        <p:spPr bwMode="auto">
          <a:xfrm>
            <a:off x="3438525" y="2730500"/>
            <a:ext cx="647700" cy="304800"/>
          </a:xfrm>
          <a:prstGeom prst="rect">
            <a:avLst/>
          </a:prstGeom>
          <a:noFill/>
          <a:ln w="19050">
            <a:noFill/>
            <a:miter lim="800000"/>
            <a:headEnd/>
            <a:tailEnd/>
          </a:ln>
        </p:spPr>
        <p:txBody>
          <a:bodyPr wrap="none" anchor="ctr">
            <a:spAutoFit/>
          </a:bodyPr>
          <a:lstStyle/>
          <a:p>
            <a:r>
              <a:rPr lang="en-US" sz="1400" b="1">
                <a:solidFill>
                  <a:schemeClr val="bg1"/>
                </a:solidFill>
                <a:latin typeface="Arial" charset="0"/>
              </a:rPr>
              <a:t>Aorta</a:t>
            </a:r>
          </a:p>
        </p:txBody>
      </p:sp>
      <p:sp>
        <p:nvSpPr>
          <p:cNvPr id="34837" name="Rectangle 21"/>
          <p:cNvSpPr>
            <a:spLocks noChangeArrowheads="1"/>
          </p:cNvSpPr>
          <p:nvPr/>
        </p:nvSpPr>
        <p:spPr bwMode="auto">
          <a:xfrm>
            <a:off x="5251450" y="4686300"/>
            <a:ext cx="190500" cy="190500"/>
          </a:xfrm>
          <a:prstGeom prst="rect">
            <a:avLst/>
          </a:prstGeom>
          <a:solidFill>
            <a:srgbClr val="FF3399"/>
          </a:solidFill>
          <a:ln w="12700">
            <a:solidFill>
              <a:schemeClr val="tx1"/>
            </a:solidFill>
            <a:miter lim="800000"/>
            <a:headEnd/>
            <a:tailEnd/>
          </a:ln>
        </p:spPr>
        <p:txBody>
          <a:bodyPr anchor="ctr">
            <a:spAutoFit/>
          </a:bodyPr>
          <a:lstStyle/>
          <a:p>
            <a:endParaRPr lang="en-US"/>
          </a:p>
        </p:txBody>
      </p:sp>
      <p:sp>
        <p:nvSpPr>
          <p:cNvPr id="34838" name="Rectangle 22"/>
          <p:cNvSpPr>
            <a:spLocks noChangeArrowheads="1"/>
          </p:cNvSpPr>
          <p:nvPr/>
        </p:nvSpPr>
        <p:spPr bwMode="auto">
          <a:xfrm>
            <a:off x="5251450" y="4930775"/>
            <a:ext cx="190500" cy="190500"/>
          </a:xfrm>
          <a:prstGeom prst="rect">
            <a:avLst/>
          </a:prstGeom>
          <a:solidFill>
            <a:srgbClr val="9966FF"/>
          </a:solidFill>
          <a:ln w="12700">
            <a:solidFill>
              <a:schemeClr val="tx1"/>
            </a:solidFill>
            <a:miter lim="800000"/>
            <a:headEnd/>
            <a:tailEnd/>
          </a:ln>
        </p:spPr>
        <p:txBody>
          <a:bodyPr anchor="ctr">
            <a:spAutoFit/>
          </a:bodyPr>
          <a:lstStyle/>
          <a:p>
            <a:endParaRPr lang="en-US"/>
          </a:p>
        </p:txBody>
      </p:sp>
      <p:sp>
        <p:nvSpPr>
          <p:cNvPr id="34839" name="Rectangle 23"/>
          <p:cNvSpPr>
            <a:spLocks noChangeArrowheads="1"/>
          </p:cNvSpPr>
          <p:nvPr/>
        </p:nvSpPr>
        <p:spPr bwMode="auto">
          <a:xfrm>
            <a:off x="5251450" y="5176838"/>
            <a:ext cx="190500" cy="190500"/>
          </a:xfrm>
          <a:prstGeom prst="rect">
            <a:avLst/>
          </a:prstGeom>
          <a:solidFill>
            <a:srgbClr val="66CCFF"/>
          </a:solidFill>
          <a:ln w="12700">
            <a:solidFill>
              <a:schemeClr val="tx1"/>
            </a:solidFill>
            <a:miter lim="800000"/>
            <a:headEnd/>
            <a:tailEnd/>
          </a:ln>
        </p:spPr>
        <p:txBody>
          <a:bodyPr anchor="ctr">
            <a:spAutoFit/>
          </a:bodyPr>
          <a:lstStyle/>
          <a:p>
            <a:endParaRPr lang="en-US"/>
          </a:p>
        </p:txBody>
      </p:sp>
      <p:sp>
        <p:nvSpPr>
          <p:cNvPr id="34840" name="Rectangle 24"/>
          <p:cNvSpPr>
            <a:spLocks noChangeArrowheads="1"/>
          </p:cNvSpPr>
          <p:nvPr/>
        </p:nvSpPr>
        <p:spPr bwMode="auto">
          <a:xfrm>
            <a:off x="5251450" y="5422900"/>
            <a:ext cx="190500" cy="190500"/>
          </a:xfrm>
          <a:prstGeom prst="rect">
            <a:avLst/>
          </a:prstGeom>
          <a:solidFill>
            <a:srgbClr val="FFCC99"/>
          </a:solidFill>
          <a:ln w="12700">
            <a:solidFill>
              <a:schemeClr val="tx1"/>
            </a:solidFill>
            <a:miter lim="800000"/>
            <a:headEnd/>
            <a:tailEnd/>
          </a:ln>
        </p:spPr>
        <p:txBody>
          <a:bodyPr anchor="ctr">
            <a:spAutoFit/>
          </a:bodyPr>
          <a:lstStyle/>
          <a:p>
            <a:endParaRPr lang="en-US"/>
          </a:p>
        </p:txBody>
      </p:sp>
      <p:sp>
        <p:nvSpPr>
          <p:cNvPr id="34841" name="Line 25"/>
          <p:cNvSpPr>
            <a:spLocks noChangeShapeType="1"/>
          </p:cNvSpPr>
          <p:nvPr/>
        </p:nvSpPr>
        <p:spPr bwMode="auto">
          <a:xfrm>
            <a:off x="4013200" y="2273300"/>
            <a:ext cx="673100" cy="0"/>
          </a:xfrm>
          <a:prstGeom prst="line">
            <a:avLst/>
          </a:prstGeom>
          <a:noFill/>
          <a:ln w="19050">
            <a:solidFill>
              <a:schemeClr val="tx1"/>
            </a:solidFill>
            <a:round/>
            <a:headEnd/>
            <a:tailEnd/>
          </a:ln>
        </p:spPr>
        <p:txBody>
          <a:bodyPr wrap="none" anchor="ctr">
            <a:spAutoFit/>
          </a:bodyPr>
          <a:lstStyle/>
          <a:p>
            <a:endParaRPr lang="en-US"/>
          </a:p>
        </p:txBody>
      </p:sp>
      <p:sp>
        <p:nvSpPr>
          <p:cNvPr id="34842" name="Line 26"/>
          <p:cNvSpPr>
            <a:spLocks noChangeShapeType="1"/>
          </p:cNvSpPr>
          <p:nvPr/>
        </p:nvSpPr>
        <p:spPr bwMode="auto">
          <a:xfrm flipH="1">
            <a:off x="2959100" y="5232400"/>
            <a:ext cx="76200" cy="131763"/>
          </a:xfrm>
          <a:prstGeom prst="line">
            <a:avLst/>
          </a:prstGeom>
          <a:noFill/>
          <a:ln w="19050">
            <a:solidFill>
              <a:schemeClr val="tx1"/>
            </a:solidFill>
            <a:round/>
            <a:headEnd/>
            <a:tailEnd/>
          </a:ln>
        </p:spPr>
        <p:txBody>
          <a:bodyPr wrap="none" anchor="ctr">
            <a:spAutoFit/>
          </a:bodyPr>
          <a:lstStyle/>
          <a:p>
            <a:endParaRPr lang="en-US"/>
          </a:p>
        </p:txBody>
      </p:sp>
      <p:sp>
        <p:nvSpPr>
          <p:cNvPr id="34843" name="Text Box 27"/>
          <p:cNvSpPr txBox="1">
            <a:spLocks noChangeArrowheads="1"/>
          </p:cNvSpPr>
          <p:nvPr/>
        </p:nvSpPr>
        <p:spPr bwMode="auto">
          <a:xfrm>
            <a:off x="3340100" y="4618038"/>
            <a:ext cx="971550" cy="517525"/>
          </a:xfrm>
          <a:prstGeom prst="rect">
            <a:avLst/>
          </a:prstGeom>
          <a:noFill/>
          <a:ln w="19050">
            <a:noFill/>
            <a:miter lim="800000"/>
            <a:headEnd/>
            <a:tailEnd/>
          </a:ln>
        </p:spPr>
        <p:txBody>
          <a:bodyPr wrap="none" anchor="ctr">
            <a:spAutoFit/>
          </a:bodyPr>
          <a:lstStyle/>
          <a:p>
            <a:r>
              <a:rPr lang="en-US" sz="1400" b="1">
                <a:latin typeface="Arial" charset="0"/>
              </a:rPr>
              <a:t>Digestive</a:t>
            </a:r>
          </a:p>
          <a:p>
            <a:r>
              <a:rPr lang="en-US" sz="1400" b="1">
                <a:latin typeface="Arial" charset="0"/>
              </a:rPr>
              <a:t>tract</a:t>
            </a:r>
          </a:p>
        </p:txBody>
      </p:sp>
      <p:sp>
        <p:nvSpPr>
          <p:cNvPr id="34844" name="Line 28"/>
          <p:cNvSpPr>
            <a:spLocks noChangeShapeType="1"/>
          </p:cNvSpPr>
          <p:nvPr/>
        </p:nvSpPr>
        <p:spPr bwMode="auto">
          <a:xfrm>
            <a:off x="3951288" y="4032250"/>
            <a:ext cx="88900" cy="88900"/>
          </a:xfrm>
          <a:prstGeom prst="line">
            <a:avLst/>
          </a:prstGeom>
          <a:noFill/>
          <a:ln w="19050">
            <a:solidFill>
              <a:schemeClr val="tx1"/>
            </a:solidFill>
            <a:round/>
            <a:headEnd/>
            <a:tailEnd/>
          </a:ln>
        </p:spPr>
        <p:txBody>
          <a:bodyPr wrap="none" anchor="ctr">
            <a:spAutoFit/>
          </a:bodyPr>
          <a:lstStyle/>
          <a:p>
            <a:endParaRPr lang="en-US"/>
          </a:p>
        </p:txBody>
      </p:sp>
      <p:sp>
        <p:nvSpPr>
          <p:cNvPr id="34845" name="Line 29"/>
          <p:cNvSpPr>
            <a:spLocks noChangeShapeType="1"/>
          </p:cNvSpPr>
          <p:nvPr/>
        </p:nvSpPr>
        <p:spPr bwMode="auto">
          <a:xfrm flipV="1">
            <a:off x="3505200" y="4432300"/>
            <a:ext cx="242888" cy="76200"/>
          </a:xfrm>
          <a:prstGeom prst="line">
            <a:avLst/>
          </a:prstGeom>
          <a:noFill/>
          <a:ln w="19050">
            <a:solidFill>
              <a:schemeClr val="tx1"/>
            </a:solidFill>
            <a:round/>
            <a:headEnd/>
            <a:tailEnd/>
          </a:ln>
        </p:spPr>
        <p:txBody>
          <a:bodyPr anchor="ctr">
            <a:spAutoFit/>
          </a:bodyPr>
          <a:lstStyle/>
          <a:p>
            <a:endParaRPr lang="en-US"/>
          </a:p>
        </p:txBody>
      </p:sp>
      <p:sp>
        <p:nvSpPr>
          <p:cNvPr id="34846" name="Text Box 30"/>
          <p:cNvSpPr txBox="1">
            <a:spLocks noChangeArrowheads="1"/>
          </p:cNvSpPr>
          <p:nvPr/>
        </p:nvSpPr>
        <p:spPr bwMode="auto">
          <a:xfrm>
            <a:off x="3986213" y="3975100"/>
            <a:ext cx="1366837" cy="304800"/>
          </a:xfrm>
          <a:prstGeom prst="rect">
            <a:avLst/>
          </a:prstGeom>
          <a:noFill/>
          <a:ln w="19050">
            <a:noFill/>
            <a:miter lim="800000"/>
            <a:headEnd/>
            <a:tailEnd/>
          </a:ln>
        </p:spPr>
        <p:txBody>
          <a:bodyPr wrap="none" anchor="ctr">
            <a:spAutoFit/>
          </a:bodyPr>
          <a:lstStyle/>
          <a:p>
            <a:r>
              <a:rPr lang="en-US" sz="1400" b="1">
                <a:latin typeface="Arial" charset="0"/>
              </a:rPr>
              <a:t>Hepatic artery</a:t>
            </a:r>
          </a:p>
        </p:txBody>
      </p:sp>
      <p:sp>
        <p:nvSpPr>
          <p:cNvPr id="34847" name="Text Box 31"/>
          <p:cNvSpPr txBox="1">
            <a:spLocks noChangeArrowheads="1"/>
          </p:cNvSpPr>
          <p:nvPr/>
        </p:nvSpPr>
        <p:spPr bwMode="auto">
          <a:xfrm>
            <a:off x="3692525" y="4260850"/>
            <a:ext cx="1090613" cy="304800"/>
          </a:xfrm>
          <a:prstGeom prst="rect">
            <a:avLst/>
          </a:prstGeom>
          <a:noFill/>
          <a:ln w="19050">
            <a:noFill/>
            <a:miter lim="800000"/>
            <a:headEnd/>
            <a:tailEnd/>
          </a:ln>
        </p:spPr>
        <p:txBody>
          <a:bodyPr wrap="none" anchor="ctr">
            <a:spAutoFit/>
          </a:bodyPr>
          <a:lstStyle/>
          <a:p>
            <a:r>
              <a:rPr lang="en-US" sz="1400" b="1">
                <a:latin typeface="Arial" charset="0"/>
              </a:rPr>
              <a:t>Portal vein</a:t>
            </a:r>
          </a:p>
        </p:txBody>
      </p:sp>
      <p:sp>
        <p:nvSpPr>
          <p:cNvPr id="34848" name="Line 32"/>
          <p:cNvSpPr>
            <a:spLocks noChangeShapeType="1"/>
          </p:cNvSpPr>
          <p:nvPr/>
        </p:nvSpPr>
        <p:spPr bwMode="auto">
          <a:xfrm>
            <a:off x="3403600" y="2743200"/>
            <a:ext cx="88900" cy="88900"/>
          </a:xfrm>
          <a:prstGeom prst="line">
            <a:avLst/>
          </a:prstGeom>
          <a:noFill/>
          <a:ln w="19050">
            <a:solidFill>
              <a:schemeClr val="tx1"/>
            </a:solidFill>
            <a:round/>
            <a:headEnd/>
            <a:tailEnd/>
          </a:ln>
        </p:spPr>
        <p:txBody>
          <a:bodyPr wrap="none" anchor="ctr">
            <a:spAutoFit/>
          </a:bodyPr>
          <a:lstStyle/>
          <a:p>
            <a:endParaRPr lang="en-US"/>
          </a:p>
        </p:txBody>
      </p:sp>
      <p:sp>
        <p:nvSpPr>
          <p:cNvPr id="34849" name="Text Box 33"/>
          <p:cNvSpPr txBox="1">
            <a:spLocks noChangeArrowheads="1"/>
          </p:cNvSpPr>
          <p:nvPr/>
        </p:nvSpPr>
        <p:spPr bwMode="auto">
          <a:xfrm>
            <a:off x="3425825" y="2717800"/>
            <a:ext cx="647700" cy="304800"/>
          </a:xfrm>
          <a:prstGeom prst="rect">
            <a:avLst/>
          </a:prstGeom>
          <a:noFill/>
          <a:ln w="19050">
            <a:noFill/>
            <a:miter lim="800000"/>
            <a:headEnd/>
            <a:tailEnd/>
          </a:ln>
        </p:spPr>
        <p:txBody>
          <a:bodyPr wrap="none" anchor="ctr">
            <a:spAutoFit/>
          </a:bodyPr>
          <a:lstStyle/>
          <a:p>
            <a:r>
              <a:rPr lang="en-US" sz="1400" b="1">
                <a:latin typeface="Arial" charset="0"/>
              </a:rPr>
              <a:t>Aorta</a:t>
            </a:r>
          </a:p>
        </p:txBody>
      </p:sp>
      <p:sp>
        <p:nvSpPr>
          <p:cNvPr id="34850" name="Text Box 34"/>
          <p:cNvSpPr txBox="1">
            <a:spLocks noChangeArrowheads="1"/>
          </p:cNvSpPr>
          <p:nvPr/>
        </p:nvSpPr>
        <p:spPr bwMode="auto">
          <a:xfrm>
            <a:off x="3590925" y="3144838"/>
            <a:ext cx="538163" cy="517525"/>
          </a:xfrm>
          <a:prstGeom prst="rect">
            <a:avLst/>
          </a:prstGeom>
          <a:noFill/>
          <a:ln w="19050">
            <a:noFill/>
            <a:miter lim="800000"/>
            <a:headEnd/>
            <a:tailEnd/>
          </a:ln>
        </p:spPr>
        <p:txBody>
          <a:bodyPr wrap="none" anchor="ctr">
            <a:spAutoFit/>
          </a:bodyPr>
          <a:lstStyle/>
          <a:p>
            <a:r>
              <a:rPr lang="en-US" sz="1400" b="1">
                <a:solidFill>
                  <a:srgbClr val="000000"/>
                </a:solidFill>
                <a:latin typeface="Arial" charset="0"/>
              </a:rPr>
              <a:t>Left</a:t>
            </a:r>
          </a:p>
          <a:p>
            <a:r>
              <a:rPr lang="en-US" sz="1400" b="1">
                <a:solidFill>
                  <a:srgbClr val="000000"/>
                </a:solidFill>
                <a:latin typeface="Arial" charset="0"/>
              </a:rPr>
              <a:t>side</a:t>
            </a:r>
          </a:p>
        </p:txBody>
      </p:sp>
      <p:sp>
        <p:nvSpPr>
          <p:cNvPr id="34851" name="Line 35"/>
          <p:cNvSpPr>
            <a:spLocks noChangeShapeType="1"/>
          </p:cNvSpPr>
          <p:nvPr/>
        </p:nvSpPr>
        <p:spPr bwMode="auto">
          <a:xfrm flipH="1">
            <a:off x="1752600" y="2590800"/>
            <a:ext cx="596900" cy="0"/>
          </a:xfrm>
          <a:prstGeom prst="line">
            <a:avLst/>
          </a:prstGeom>
          <a:noFill/>
          <a:ln w="19050">
            <a:solidFill>
              <a:schemeClr val="tx1"/>
            </a:solidFill>
            <a:round/>
            <a:headEnd/>
            <a:tailEnd/>
          </a:ln>
        </p:spPr>
        <p:txBody>
          <a:bodyPr wrap="none" anchor="ctr">
            <a:spAutoFit/>
          </a:bodyPr>
          <a:lstStyle/>
          <a:p>
            <a:endParaRPr lang="en-US"/>
          </a:p>
        </p:txBody>
      </p:sp>
      <p:sp>
        <p:nvSpPr>
          <p:cNvPr id="34852" name="Line 36"/>
          <p:cNvSpPr>
            <a:spLocks noChangeShapeType="1"/>
          </p:cNvSpPr>
          <p:nvPr/>
        </p:nvSpPr>
        <p:spPr bwMode="auto">
          <a:xfrm flipH="1">
            <a:off x="1358900" y="4394200"/>
            <a:ext cx="495300" cy="0"/>
          </a:xfrm>
          <a:prstGeom prst="line">
            <a:avLst/>
          </a:prstGeom>
          <a:noFill/>
          <a:ln w="19050">
            <a:solidFill>
              <a:schemeClr val="tx1"/>
            </a:solidFill>
            <a:round/>
            <a:headEnd/>
            <a:tailEnd/>
          </a:ln>
        </p:spPr>
        <p:txBody>
          <a:bodyPr wrap="none" anchor="ctr">
            <a:spAutoFit/>
          </a:bodyPr>
          <a:lstStyle/>
          <a:p>
            <a:endParaRPr lang="en-US"/>
          </a:p>
        </p:txBody>
      </p:sp>
      <p:sp>
        <p:nvSpPr>
          <p:cNvPr id="34853" name="Text Box 37"/>
          <p:cNvSpPr txBox="1">
            <a:spLocks noChangeArrowheads="1"/>
          </p:cNvSpPr>
          <p:nvPr/>
        </p:nvSpPr>
        <p:spPr bwMode="auto">
          <a:xfrm>
            <a:off x="3162300" y="3759200"/>
            <a:ext cx="638175" cy="304800"/>
          </a:xfrm>
          <a:prstGeom prst="rect">
            <a:avLst/>
          </a:prstGeom>
          <a:noFill/>
          <a:ln w="19050">
            <a:noFill/>
            <a:miter lim="800000"/>
            <a:headEnd/>
            <a:tailEnd/>
          </a:ln>
        </p:spPr>
        <p:txBody>
          <a:bodyPr wrap="none" anchor="ctr">
            <a:spAutoFit/>
          </a:bodyPr>
          <a:lstStyle/>
          <a:p>
            <a:r>
              <a:rPr lang="en-US" sz="1400" b="1">
                <a:latin typeface="Arial" charset="0"/>
              </a:rPr>
              <a:t>Heart</a:t>
            </a:r>
          </a:p>
        </p:txBody>
      </p:sp>
      <p:sp>
        <p:nvSpPr>
          <p:cNvPr id="34854" name="Text Box 38"/>
          <p:cNvSpPr txBox="1">
            <a:spLocks noChangeArrowheads="1"/>
          </p:cNvSpPr>
          <p:nvPr/>
        </p:nvSpPr>
        <p:spPr bwMode="auto">
          <a:xfrm>
            <a:off x="228600" y="2819400"/>
            <a:ext cx="304800" cy="427038"/>
          </a:xfrm>
          <a:prstGeom prst="rect">
            <a:avLst/>
          </a:prstGeom>
          <a:noFill/>
          <a:ln w="9525">
            <a:noFill/>
            <a:miter lim="800000"/>
            <a:headEnd/>
            <a:tailEnd/>
          </a:ln>
        </p:spPr>
        <p:txBody>
          <a:bodyPr>
            <a:spAutoFit/>
          </a:bodyPr>
          <a:lstStyle/>
          <a:p>
            <a:pPr>
              <a:spcBef>
                <a:spcPct val="50000"/>
              </a:spcBef>
            </a:pPr>
            <a:r>
              <a:rPr lang="en-US" sz="2200"/>
              <a:t>1</a:t>
            </a:r>
          </a:p>
        </p:txBody>
      </p:sp>
      <p:sp>
        <p:nvSpPr>
          <p:cNvPr id="34855" name="Text Box 39"/>
          <p:cNvSpPr txBox="1">
            <a:spLocks noChangeArrowheads="1"/>
          </p:cNvSpPr>
          <p:nvPr/>
        </p:nvSpPr>
        <p:spPr bwMode="auto">
          <a:xfrm>
            <a:off x="6096000" y="1828800"/>
            <a:ext cx="381000" cy="427038"/>
          </a:xfrm>
          <a:prstGeom prst="rect">
            <a:avLst/>
          </a:prstGeom>
          <a:noFill/>
          <a:ln w="9525">
            <a:noFill/>
            <a:miter lim="800000"/>
            <a:headEnd/>
            <a:tailEnd/>
          </a:ln>
        </p:spPr>
        <p:txBody>
          <a:bodyPr>
            <a:spAutoFit/>
          </a:bodyPr>
          <a:lstStyle/>
          <a:p>
            <a:pPr>
              <a:spcBef>
                <a:spcPct val="50000"/>
              </a:spcBef>
            </a:pPr>
            <a:r>
              <a:rPr lang="en-US" sz="2200"/>
              <a:t>2</a:t>
            </a:r>
          </a:p>
        </p:txBody>
      </p:sp>
      <p:sp>
        <p:nvSpPr>
          <p:cNvPr id="34856" name="Text Box 40"/>
          <p:cNvSpPr txBox="1">
            <a:spLocks noChangeArrowheads="1"/>
          </p:cNvSpPr>
          <p:nvPr/>
        </p:nvSpPr>
        <p:spPr bwMode="auto">
          <a:xfrm>
            <a:off x="5638800" y="2590800"/>
            <a:ext cx="457200" cy="427038"/>
          </a:xfrm>
          <a:prstGeom prst="rect">
            <a:avLst/>
          </a:prstGeom>
          <a:noFill/>
          <a:ln w="9525">
            <a:noFill/>
            <a:miter lim="800000"/>
            <a:headEnd/>
            <a:tailEnd/>
          </a:ln>
        </p:spPr>
        <p:txBody>
          <a:bodyPr>
            <a:spAutoFit/>
          </a:bodyPr>
          <a:lstStyle/>
          <a:p>
            <a:pPr>
              <a:spcBef>
                <a:spcPct val="50000"/>
              </a:spcBef>
            </a:pPr>
            <a:r>
              <a:rPr lang="en-US" sz="2200"/>
              <a:t>3</a:t>
            </a:r>
          </a:p>
        </p:txBody>
      </p:sp>
      <p:sp>
        <p:nvSpPr>
          <p:cNvPr id="34857" name="Text Box 41"/>
          <p:cNvSpPr txBox="1">
            <a:spLocks noChangeArrowheads="1"/>
          </p:cNvSpPr>
          <p:nvPr/>
        </p:nvSpPr>
        <p:spPr bwMode="auto">
          <a:xfrm>
            <a:off x="5638800" y="3124200"/>
            <a:ext cx="381000" cy="427038"/>
          </a:xfrm>
          <a:prstGeom prst="rect">
            <a:avLst/>
          </a:prstGeom>
          <a:noFill/>
          <a:ln w="9525">
            <a:noFill/>
            <a:miter lim="800000"/>
            <a:headEnd/>
            <a:tailEnd/>
          </a:ln>
        </p:spPr>
        <p:txBody>
          <a:bodyPr>
            <a:spAutoFit/>
          </a:bodyPr>
          <a:lstStyle/>
          <a:p>
            <a:pPr>
              <a:spcBef>
                <a:spcPct val="50000"/>
              </a:spcBef>
            </a:pPr>
            <a:r>
              <a:rPr lang="en-US" sz="2200"/>
              <a:t>4</a:t>
            </a:r>
          </a:p>
        </p:txBody>
      </p:sp>
      <p:sp>
        <p:nvSpPr>
          <p:cNvPr id="34858" name="Text Box 42"/>
          <p:cNvSpPr txBox="1">
            <a:spLocks noChangeArrowheads="1"/>
          </p:cNvSpPr>
          <p:nvPr/>
        </p:nvSpPr>
        <p:spPr bwMode="auto">
          <a:xfrm>
            <a:off x="5638800" y="3962400"/>
            <a:ext cx="381000" cy="427038"/>
          </a:xfrm>
          <a:prstGeom prst="rect">
            <a:avLst/>
          </a:prstGeom>
          <a:noFill/>
          <a:ln w="9525">
            <a:noFill/>
            <a:miter lim="800000"/>
            <a:headEnd/>
            <a:tailEnd/>
          </a:ln>
        </p:spPr>
        <p:txBody>
          <a:bodyPr>
            <a:spAutoFit/>
          </a:bodyPr>
          <a:lstStyle/>
          <a:p>
            <a:pPr>
              <a:spcBef>
                <a:spcPct val="50000"/>
              </a:spcBef>
            </a:pPr>
            <a:r>
              <a:rPr lang="en-US" sz="2200"/>
              <a:t>5</a:t>
            </a:r>
          </a:p>
        </p:txBody>
      </p:sp>
      <p:sp>
        <p:nvSpPr>
          <p:cNvPr id="34859" name="Text Box 43"/>
          <p:cNvSpPr txBox="1">
            <a:spLocks noChangeArrowheads="1"/>
          </p:cNvSpPr>
          <p:nvPr/>
        </p:nvSpPr>
        <p:spPr bwMode="auto">
          <a:xfrm>
            <a:off x="381000" y="4953000"/>
            <a:ext cx="381000" cy="427038"/>
          </a:xfrm>
          <a:prstGeom prst="rect">
            <a:avLst/>
          </a:prstGeom>
          <a:noFill/>
          <a:ln w="9525">
            <a:noFill/>
            <a:miter lim="800000"/>
            <a:headEnd/>
            <a:tailEnd/>
          </a:ln>
        </p:spPr>
        <p:txBody>
          <a:bodyPr>
            <a:spAutoFit/>
          </a:bodyPr>
          <a:lstStyle/>
          <a:p>
            <a:pPr>
              <a:spcBef>
                <a:spcPct val="50000"/>
              </a:spcBef>
            </a:pPr>
            <a:r>
              <a:rPr lang="en-US" sz="2200"/>
              <a:t>6</a:t>
            </a:r>
          </a:p>
        </p:txBody>
      </p:sp>
      <p:sp>
        <p:nvSpPr>
          <p:cNvPr id="34860" name="Text Box 44"/>
          <p:cNvSpPr txBox="1">
            <a:spLocks noChangeArrowheads="1"/>
          </p:cNvSpPr>
          <p:nvPr/>
        </p:nvSpPr>
        <p:spPr bwMode="auto">
          <a:xfrm>
            <a:off x="228600" y="3581400"/>
            <a:ext cx="381000" cy="427038"/>
          </a:xfrm>
          <a:prstGeom prst="rect">
            <a:avLst/>
          </a:prstGeom>
          <a:noFill/>
          <a:ln w="9525">
            <a:noFill/>
            <a:miter lim="800000"/>
            <a:headEnd/>
            <a:tailEnd/>
          </a:ln>
        </p:spPr>
        <p:txBody>
          <a:bodyPr>
            <a:spAutoFit/>
          </a:bodyPr>
          <a:lstStyle/>
          <a:p>
            <a:pPr>
              <a:spcBef>
                <a:spcPct val="50000"/>
              </a:spcBef>
            </a:pPr>
            <a:r>
              <a:rPr lang="en-US" sz="2200"/>
              <a:t>7</a:t>
            </a:r>
          </a:p>
        </p:txBody>
      </p:sp>
      <p:sp>
        <p:nvSpPr>
          <p:cNvPr id="34861" name="Oval 45"/>
          <p:cNvSpPr>
            <a:spLocks noChangeArrowheads="1"/>
          </p:cNvSpPr>
          <p:nvPr/>
        </p:nvSpPr>
        <p:spPr bwMode="auto">
          <a:xfrm>
            <a:off x="152400" y="2819400"/>
            <a:ext cx="457200" cy="457200"/>
          </a:xfrm>
          <a:prstGeom prst="ellipse">
            <a:avLst/>
          </a:prstGeom>
          <a:noFill/>
          <a:ln w="25400">
            <a:solidFill>
              <a:srgbClr val="FF0000"/>
            </a:solidFill>
            <a:round/>
            <a:headEnd/>
            <a:tailEnd/>
          </a:ln>
        </p:spPr>
        <p:txBody>
          <a:bodyPr wrap="none" anchor="ctr"/>
          <a:lstStyle/>
          <a:p>
            <a:endParaRPr lang="en-US"/>
          </a:p>
        </p:txBody>
      </p:sp>
      <p:sp>
        <p:nvSpPr>
          <p:cNvPr id="34862" name="Oval 46"/>
          <p:cNvSpPr>
            <a:spLocks noChangeArrowheads="1"/>
          </p:cNvSpPr>
          <p:nvPr/>
        </p:nvSpPr>
        <p:spPr bwMode="auto">
          <a:xfrm>
            <a:off x="6019800" y="1828800"/>
            <a:ext cx="457200" cy="457200"/>
          </a:xfrm>
          <a:prstGeom prst="ellipse">
            <a:avLst/>
          </a:prstGeom>
          <a:noFill/>
          <a:ln w="25400">
            <a:solidFill>
              <a:srgbClr val="FF0000"/>
            </a:solidFill>
            <a:round/>
            <a:headEnd/>
            <a:tailEnd/>
          </a:ln>
        </p:spPr>
        <p:txBody>
          <a:bodyPr wrap="none" anchor="ctr"/>
          <a:lstStyle/>
          <a:p>
            <a:endParaRPr lang="en-US"/>
          </a:p>
        </p:txBody>
      </p:sp>
      <p:sp>
        <p:nvSpPr>
          <p:cNvPr id="34863" name="Oval 47"/>
          <p:cNvSpPr>
            <a:spLocks noChangeArrowheads="1"/>
          </p:cNvSpPr>
          <p:nvPr/>
        </p:nvSpPr>
        <p:spPr bwMode="auto">
          <a:xfrm>
            <a:off x="5562600" y="2590800"/>
            <a:ext cx="457200" cy="457200"/>
          </a:xfrm>
          <a:prstGeom prst="ellipse">
            <a:avLst/>
          </a:prstGeom>
          <a:noFill/>
          <a:ln w="25400">
            <a:solidFill>
              <a:srgbClr val="FF0000"/>
            </a:solidFill>
            <a:round/>
            <a:headEnd/>
            <a:tailEnd/>
          </a:ln>
        </p:spPr>
        <p:txBody>
          <a:bodyPr wrap="none" anchor="ctr"/>
          <a:lstStyle/>
          <a:p>
            <a:endParaRPr lang="en-US"/>
          </a:p>
        </p:txBody>
      </p:sp>
      <p:sp>
        <p:nvSpPr>
          <p:cNvPr id="34864" name="Oval 48"/>
          <p:cNvSpPr>
            <a:spLocks noChangeArrowheads="1"/>
          </p:cNvSpPr>
          <p:nvPr/>
        </p:nvSpPr>
        <p:spPr bwMode="auto">
          <a:xfrm>
            <a:off x="5562600" y="3124200"/>
            <a:ext cx="457200" cy="457200"/>
          </a:xfrm>
          <a:prstGeom prst="ellipse">
            <a:avLst/>
          </a:prstGeom>
          <a:noFill/>
          <a:ln w="25400">
            <a:solidFill>
              <a:srgbClr val="FF0000"/>
            </a:solidFill>
            <a:round/>
            <a:headEnd/>
            <a:tailEnd/>
          </a:ln>
        </p:spPr>
        <p:txBody>
          <a:bodyPr wrap="none" anchor="ctr"/>
          <a:lstStyle/>
          <a:p>
            <a:endParaRPr lang="en-US"/>
          </a:p>
        </p:txBody>
      </p:sp>
      <p:sp>
        <p:nvSpPr>
          <p:cNvPr id="34865" name="Oval 49"/>
          <p:cNvSpPr>
            <a:spLocks noChangeArrowheads="1"/>
          </p:cNvSpPr>
          <p:nvPr/>
        </p:nvSpPr>
        <p:spPr bwMode="auto">
          <a:xfrm>
            <a:off x="5562600" y="3962400"/>
            <a:ext cx="457200" cy="457200"/>
          </a:xfrm>
          <a:prstGeom prst="ellipse">
            <a:avLst/>
          </a:prstGeom>
          <a:noFill/>
          <a:ln w="25400">
            <a:solidFill>
              <a:srgbClr val="FF0000"/>
            </a:solidFill>
            <a:round/>
            <a:headEnd/>
            <a:tailEnd/>
          </a:ln>
        </p:spPr>
        <p:txBody>
          <a:bodyPr wrap="none" anchor="ctr"/>
          <a:lstStyle/>
          <a:p>
            <a:endParaRPr lang="en-US"/>
          </a:p>
        </p:txBody>
      </p:sp>
      <p:sp>
        <p:nvSpPr>
          <p:cNvPr id="34866" name="Oval 50"/>
          <p:cNvSpPr>
            <a:spLocks noChangeArrowheads="1"/>
          </p:cNvSpPr>
          <p:nvPr/>
        </p:nvSpPr>
        <p:spPr bwMode="auto">
          <a:xfrm>
            <a:off x="304800" y="4953000"/>
            <a:ext cx="457200" cy="457200"/>
          </a:xfrm>
          <a:prstGeom prst="ellipse">
            <a:avLst/>
          </a:prstGeom>
          <a:noFill/>
          <a:ln w="25400">
            <a:solidFill>
              <a:srgbClr val="FF0000"/>
            </a:solidFill>
            <a:round/>
            <a:headEnd/>
            <a:tailEnd/>
          </a:ln>
        </p:spPr>
        <p:txBody>
          <a:bodyPr wrap="none" anchor="ctr"/>
          <a:lstStyle/>
          <a:p>
            <a:endParaRPr lang="en-US"/>
          </a:p>
        </p:txBody>
      </p:sp>
      <p:sp>
        <p:nvSpPr>
          <p:cNvPr id="34867" name="Oval 51"/>
          <p:cNvSpPr>
            <a:spLocks noChangeArrowheads="1"/>
          </p:cNvSpPr>
          <p:nvPr/>
        </p:nvSpPr>
        <p:spPr bwMode="auto">
          <a:xfrm>
            <a:off x="152400" y="3581400"/>
            <a:ext cx="457200" cy="457200"/>
          </a:xfrm>
          <a:prstGeom prst="ellipse">
            <a:avLst/>
          </a:prstGeom>
          <a:noFill/>
          <a:ln w="25400">
            <a:solidFill>
              <a:srgbClr val="FF0000"/>
            </a:solidFill>
            <a:round/>
            <a:headEnd/>
            <a:tailEnd/>
          </a:ln>
        </p:spPr>
        <p:txBody>
          <a:bodyPr wrap="none" anchor="ctr"/>
          <a:lstStyle/>
          <a:p>
            <a:endParaRPr lang="en-US"/>
          </a:p>
        </p:txBody>
      </p:sp>
      <p:sp>
        <p:nvSpPr>
          <p:cNvPr id="53"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rgbClr val="FFFF00"/>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lstStyle/>
          <a:p>
            <a:pPr eaLnBrk="1" hangingPunct="1">
              <a:defRPr/>
            </a:pPr>
            <a:r>
              <a:rPr lang="en-US" smtClean="0"/>
              <a:t>The Lymphatic System</a:t>
            </a:r>
          </a:p>
        </p:txBody>
      </p:sp>
      <p:sp>
        <p:nvSpPr>
          <p:cNvPr id="35843" name="Rectangle 3"/>
          <p:cNvSpPr>
            <a:spLocks noGrp="1" noChangeArrowheads="1"/>
          </p:cNvSpPr>
          <p:nvPr>
            <p:ph type="body" idx="1"/>
          </p:nvPr>
        </p:nvSpPr>
        <p:spPr/>
        <p:txBody>
          <a:bodyPr/>
          <a:lstStyle/>
          <a:p>
            <a:pPr eaLnBrk="1" hangingPunct="1"/>
            <a:r>
              <a:rPr lang="en-US" sz="3600" dirty="0" smtClean="0">
                <a:effectLst/>
              </a:rPr>
              <a:t>One-way route for fluid from tissue spaces to enter blood</a:t>
            </a:r>
          </a:p>
          <a:p>
            <a:pPr eaLnBrk="1" hangingPunct="1"/>
            <a:r>
              <a:rPr lang="en-US" sz="3600" dirty="0" smtClean="0">
                <a:effectLst/>
              </a:rPr>
              <a:t>Lymph fluid</a:t>
            </a:r>
          </a:p>
          <a:p>
            <a:pPr lvl="1" eaLnBrk="1" hangingPunct="1"/>
            <a:r>
              <a:rPr lang="en-US" sz="3200" dirty="0" smtClean="0">
                <a:effectLst/>
              </a:rPr>
              <a:t>Transports fat and fat-soluble vitamins</a:t>
            </a:r>
          </a:p>
          <a:p>
            <a:pPr eaLnBrk="1" hangingPunct="1"/>
            <a:r>
              <a:rPr lang="en-US" sz="2400" dirty="0" smtClean="0">
                <a:effectLst/>
              </a:rPr>
              <a:t>Digestive tract		 Veins	    	Heart</a:t>
            </a:r>
          </a:p>
          <a:p>
            <a:pPr lvl="1" eaLnBrk="1" hangingPunct="1"/>
            <a:r>
              <a:rPr lang="en-US" sz="3600" dirty="0" smtClean="0">
                <a:effectLst/>
              </a:rPr>
              <a:t>Bypass _______</a:t>
            </a:r>
          </a:p>
        </p:txBody>
      </p:sp>
      <p:sp>
        <p:nvSpPr>
          <p:cNvPr id="35844" name="Line 4"/>
          <p:cNvSpPr>
            <a:spLocks noChangeShapeType="1"/>
          </p:cNvSpPr>
          <p:nvPr/>
        </p:nvSpPr>
        <p:spPr bwMode="auto">
          <a:xfrm>
            <a:off x="2895600" y="4724400"/>
            <a:ext cx="762000" cy="0"/>
          </a:xfrm>
          <a:prstGeom prst="line">
            <a:avLst/>
          </a:prstGeom>
          <a:noFill/>
          <a:ln w="9525">
            <a:solidFill>
              <a:schemeClr val="tx1"/>
            </a:solidFill>
            <a:round/>
            <a:headEnd/>
            <a:tailEnd type="triangle" w="med" len="med"/>
          </a:ln>
        </p:spPr>
        <p:txBody>
          <a:bodyPr/>
          <a:lstStyle/>
          <a:p>
            <a:endParaRPr lang="en-US"/>
          </a:p>
        </p:txBody>
      </p:sp>
      <p:sp>
        <p:nvSpPr>
          <p:cNvPr id="35845" name="Line 5"/>
          <p:cNvSpPr>
            <a:spLocks noChangeShapeType="1"/>
          </p:cNvSpPr>
          <p:nvPr/>
        </p:nvSpPr>
        <p:spPr bwMode="auto">
          <a:xfrm>
            <a:off x="5029200" y="4724400"/>
            <a:ext cx="838200" cy="0"/>
          </a:xfrm>
          <a:prstGeom prst="line">
            <a:avLst/>
          </a:prstGeom>
          <a:noFill/>
          <a:ln w="9525">
            <a:solidFill>
              <a:schemeClr val="tx1"/>
            </a:solidFill>
            <a:round/>
            <a:headEnd/>
            <a:tailEnd type="triangle" w="med" len="med"/>
          </a:ln>
        </p:spPr>
        <p:txBody>
          <a:bodyPr/>
          <a:lstStyle/>
          <a:p>
            <a:endParaRPr lang="en-US"/>
          </a:p>
        </p:txBody>
      </p:sp>
      <p:sp>
        <p:nvSpPr>
          <p:cNvPr id="6"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rgbClr val="FFFF00"/>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a:xfrm>
            <a:off x="457200" y="609600"/>
            <a:ext cx="6781800" cy="1143000"/>
          </a:xfrm>
        </p:spPr>
        <p:txBody>
          <a:bodyPr/>
          <a:lstStyle/>
          <a:p>
            <a:pPr>
              <a:defRPr/>
            </a:pPr>
            <a:r>
              <a:rPr lang="en-US" sz="3600" dirty="0" smtClean="0">
                <a:latin typeface="Arial" charset="0"/>
              </a:rPr>
              <a:t>Health and Regulation of GI Tract</a:t>
            </a:r>
            <a:endParaRPr lang="en-US" dirty="0" smtClean="0"/>
          </a:p>
        </p:txBody>
      </p:sp>
      <p:sp>
        <p:nvSpPr>
          <p:cNvPr id="36867" name="Rectangle 3"/>
          <p:cNvSpPr>
            <a:spLocks noGrp="1" noChangeArrowheads="1"/>
          </p:cNvSpPr>
          <p:nvPr>
            <p:ph type="body" idx="1"/>
          </p:nvPr>
        </p:nvSpPr>
        <p:spPr>
          <a:xfrm>
            <a:off x="457200" y="2362200"/>
            <a:ext cx="6781800" cy="4093536"/>
          </a:xfrm>
        </p:spPr>
        <p:txBody>
          <a:bodyPr/>
          <a:lstStyle/>
          <a:p>
            <a:pPr eaLnBrk="1" hangingPunct="1"/>
            <a:r>
              <a:rPr lang="en-US" sz="3600" dirty="0" err="1" smtClean="0">
                <a:effectLst/>
              </a:rPr>
              <a:t>Prebiotics</a:t>
            </a:r>
            <a:endParaRPr lang="en-US" sz="3600" dirty="0" smtClean="0">
              <a:effectLst/>
            </a:endParaRPr>
          </a:p>
          <a:p>
            <a:pPr lvl="1" eaLnBrk="1" hangingPunct="1"/>
            <a:r>
              <a:rPr lang="en-US" dirty="0" smtClean="0">
                <a:effectLst/>
              </a:rPr>
              <a:t>Pre = </a:t>
            </a:r>
          </a:p>
          <a:p>
            <a:pPr lvl="1" eaLnBrk="1" hangingPunct="1"/>
            <a:r>
              <a:rPr lang="en-US" dirty="0" smtClean="0">
                <a:effectLst/>
              </a:rPr>
              <a:t>Examples:</a:t>
            </a:r>
          </a:p>
          <a:p>
            <a:pPr eaLnBrk="1" hangingPunct="1"/>
            <a:r>
              <a:rPr lang="en-US" sz="3600" dirty="0" err="1" smtClean="0">
                <a:effectLst/>
              </a:rPr>
              <a:t>Probiotics</a:t>
            </a:r>
            <a:endParaRPr lang="en-US" sz="3600" dirty="0" smtClean="0">
              <a:effectLst/>
            </a:endParaRPr>
          </a:p>
          <a:p>
            <a:pPr lvl="1" eaLnBrk="1" hangingPunct="1"/>
            <a:r>
              <a:rPr lang="en-US" dirty="0" smtClean="0">
                <a:effectLst/>
              </a:rPr>
              <a:t>Pro= </a:t>
            </a:r>
          </a:p>
          <a:p>
            <a:pPr lvl="1" eaLnBrk="1" hangingPunct="1"/>
            <a:r>
              <a:rPr lang="en-US" dirty="0" smtClean="0">
                <a:effectLst/>
              </a:rPr>
              <a:t>Examples:</a:t>
            </a:r>
          </a:p>
          <a:p>
            <a:pPr eaLnBrk="1" hangingPunct="1">
              <a:buNone/>
            </a:pPr>
            <a:endParaRPr lang="en-US" sz="3600" dirty="0" smtClean="0">
              <a:effectLst/>
            </a:endParaRPr>
          </a:p>
        </p:txBody>
      </p:sp>
      <p:sp>
        <p:nvSpPr>
          <p:cNvPr id="5"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rgbClr val="FFFF00"/>
                </a:solidFill>
                <a:latin typeface="Tahoma" charset="0"/>
                <a:cs typeface="Tahoma" charset="0"/>
                <a:sym typeface="Tahoma" charset="0"/>
              </a:rPr>
              <a:t>Health of GI</a:t>
            </a:r>
            <a:endParaRPr lang="en-US" sz="1800" b="1" dirty="0" smtClean="0">
              <a:solidFill>
                <a:srgbClr val="FFFF00"/>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Closing/Homework</a:t>
            </a:r>
            <a:endParaRPr lang="en-US" dirty="0"/>
          </a:p>
        </p:txBody>
      </p:sp>
      <p:sp>
        <p:nvSpPr>
          <p:cNvPr id="2" name="Content Placeholder 1"/>
          <p:cNvSpPr>
            <a:spLocks noGrp="1"/>
          </p:cNvSpPr>
          <p:nvPr>
            <p:ph idx="1"/>
          </p:nvPr>
        </p:nvSpPr>
        <p:spPr/>
        <p:txBody>
          <a:bodyPr>
            <a:normAutofit/>
          </a:bodyPr>
          <a:lstStyle/>
          <a:p>
            <a:pPr>
              <a:buNone/>
            </a:pPr>
            <a:r>
              <a:rPr lang="en-US" dirty="0" smtClean="0"/>
              <a:t>Can you do this now?</a:t>
            </a:r>
          </a:p>
          <a:p>
            <a:r>
              <a:rPr lang="en-US" dirty="0" smtClean="0"/>
              <a:t>Content:</a:t>
            </a:r>
          </a:p>
          <a:p>
            <a:pPr lvl="1"/>
            <a:r>
              <a:rPr lang="en-US" dirty="0" smtClean="0"/>
              <a:t>Distinguish among the anatomical organs of digestion.</a:t>
            </a:r>
          </a:p>
          <a:p>
            <a:pPr lvl="1"/>
            <a:r>
              <a:rPr lang="en-US" dirty="0" smtClean="0"/>
              <a:t>Differentiate between digestion, absorption and circulation.</a:t>
            </a:r>
          </a:p>
          <a:p>
            <a:r>
              <a:rPr lang="en-US" dirty="0" smtClean="0"/>
              <a:t>Language:</a:t>
            </a:r>
          </a:p>
          <a:p>
            <a:pPr lvl="1"/>
            <a:r>
              <a:rPr lang="en-US" dirty="0" smtClean="0"/>
              <a:t>Orally describe the process of digestion from beginning to end.</a:t>
            </a:r>
          </a:p>
        </p:txBody>
      </p:sp>
      <p:sp>
        <p:nvSpPr>
          <p:cNvPr id="6"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rgbClr val="FFFF00"/>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a:buNone/>
            </a:pPr>
            <a:r>
              <a:rPr lang="en-US" dirty="0" smtClean="0"/>
              <a:t>By the end of today’s class you will be able to:</a:t>
            </a:r>
          </a:p>
          <a:p>
            <a:r>
              <a:rPr lang="en-US" dirty="0" smtClean="0"/>
              <a:t>Content:</a:t>
            </a:r>
          </a:p>
          <a:p>
            <a:pPr lvl="1"/>
            <a:r>
              <a:rPr lang="en-US" dirty="0" smtClean="0"/>
              <a:t>Distinguish among the anatomical organs of digestion.</a:t>
            </a:r>
          </a:p>
          <a:p>
            <a:pPr lvl="1"/>
            <a:r>
              <a:rPr lang="en-US" dirty="0" smtClean="0"/>
              <a:t>Differentiate between digestion, absorption and circulation.</a:t>
            </a:r>
          </a:p>
          <a:p>
            <a:r>
              <a:rPr lang="en-US" dirty="0" smtClean="0"/>
              <a:t>Language:</a:t>
            </a:r>
          </a:p>
          <a:p>
            <a:pPr lvl="1"/>
            <a:r>
              <a:rPr lang="en-US" dirty="0" smtClean="0"/>
              <a:t>Orally describe the process of digestion from beginning to end.</a:t>
            </a:r>
          </a:p>
          <a:p>
            <a:pPr>
              <a:buNone/>
            </a:pP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rgbClr val="FFFF00"/>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smtClean="0"/>
              <a:t>Words to Know</a:t>
            </a:r>
          </a:p>
        </p:txBody>
      </p:sp>
      <p:sp>
        <p:nvSpPr>
          <p:cNvPr id="22531" name="Rectangle 3"/>
          <p:cNvSpPr>
            <a:spLocks noGrp="1" noChangeArrowheads="1"/>
          </p:cNvSpPr>
          <p:nvPr>
            <p:ph type="body" idx="1"/>
          </p:nvPr>
        </p:nvSpPr>
        <p:spPr/>
        <p:txBody>
          <a:bodyPr/>
          <a:lstStyle/>
          <a:p>
            <a:pPr eaLnBrk="1" hangingPunct="1">
              <a:defRPr/>
            </a:pPr>
            <a:r>
              <a:rPr lang="en-US" sz="3600" dirty="0" smtClean="0"/>
              <a:t>Lumen</a:t>
            </a:r>
          </a:p>
          <a:p>
            <a:pPr lvl="1">
              <a:defRPr/>
            </a:pPr>
            <a:r>
              <a:rPr lang="en-US" sz="3600" dirty="0" smtClean="0"/>
              <a:t>Inner space within the ________ </a:t>
            </a:r>
          </a:p>
          <a:p>
            <a:pPr lvl="1" eaLnBrk="1" hangingPunct="1">
              <a:defRPr/>
            </a:pPr>
            <a:r>
              <a:rPr lang="en-US" sz="3600" dirty="0" smtClean="0"/>
              <a:t>Continuous from one end to other</a:t>
            </a:r>
          </a:p>
        </p:txBody>
      </p:sp>
      <p:sp>
        <p:nvSpPr>
          <p:cNvPr id="4"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rgbClr val="FFFF00"/>
                </a:solidFill>
                <a:latin typeface="Tahoma" charset="0"/>
                <a:cs typeface="Tahoma" charset="0"/>
                <a:sym typeface="Tahoma" charset="0"/>
              </a:rPr>
              <a:t>Motility</a:t>
            </a:r>
            <a:endParaRPr lang="en-US" sz="1800" b="1" dirty="0" smtClean="0">
              <a:solidFill>
                <a:srgbClr val="FFFF00"/>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defRPr/>
            </a:pPr>
            <a:r>
              <a:rPr lang="en-US" smtClean="0"/>
              <a:t>How the Food Moves- Motility</a:t>
            </a:r>
          </a:p>
        </p:txBody>
      </p:sp>
      <p:sp>
        <p:nvSpPr>
          <p:cNvPr id="36867" name="Rectangle 3"/>
          <p:cNvSpPr>
            <a:spLocks noGrp="1" noChangeArrowheads="1"/>
          </p:cNvSpPr>
          <p:nvPr>
            <p:ph type="body" sz="half" idx="1"/>
          </p:nvPr>
        </p:nvSpPr>
        <p:spPr>
          <a:xfrm>
            <a:off x="0" y="1600200"/>
            <a:ext cx="5486400" cy="4525963"/>
          </a:xfrm>
        </p:spPr>
        <p:txBody>
          <a:bodyPr>
            <a:normAutofit lnSpcReduction="10000"/>
          </a:bodyPr>
          <a:lstStyle/>
          <a:p>
            <a:pPr marL="609600" indent="-609600" eaLnBrk="1" hangingPunct="1">
              <a:defRPr/>
            </a:pPr>
            <a:r>
              <a:rPr lang="en-US" sz="3600" dirty="0" smtClean="0">
                <a:effectLst/>
              </a:rPr>
              <a:t>Peristalsis</a:t>
            </a:r>
          </a:p>
          <a:p>
            <a:pPr marL="990600" lvl="1" indent="-533400" eaLnBrk="1" hangingPunct="1">
              <a:defRPr/>
            </a:pPr>
            <a:r>
              <a:rPr lang="en-US" sz="3200" dirty="0" smtClean="0">
                <a:effectLst/>
              </a:rPr>
              <a:t>2 sets of muscles that help</a:t>
            </a:r>
          </a:p>
          <a:p>
            <a:pPr marL="1371600" lvl="2" indent="-457200" eaLnBrk="1" hangingPunct="1">
              <a:buFont typeface="Wingdings" pitchFamily="1" charset="2"/>
              <a:buAutoNum type="arabicPeriod"/>
              <a:defRPr/>
            </a:pPr>
            <a:r>
              <a:rPr lang="en-US" sz="3200" dirty="0" smtClean="0">
                <a:effectLst/>
              </a:rPr>
              <a:t>Circular muscles (inside)</a:t>
            </a:r>
          </a:p>
          <a:p>
            <a:pPr marL="1371600" lvl="2" indent="-457200" eaLnBrk="1" hangingPunct="1">
              <a:buFont typeface="Wingdings" pitchFamily="1" charset="2"/>
              <a:buAutoNum type="arabicPeriod"/>
              <a:defRPr/>
            </a:pPr>
            <a:r>
              <a:rPr lang="en-US" sz="3200" dirty="0" smtClean="0">
                <a:effectLst/>
              </a:rPr>
              <a:t>Longitudinal muscles (outside)</a:t>
            </a:r>
          </a:p>
          <a:p>
            <a:pPr marL="990600" lvl="1" indent="-533400" eaLnBrk="1" hangingPunct="1">
              <a:defRPr/>
            </a:pPr>
            <a:r>
              <a:rPr lang="en-US" sz="3200" dirty="0" smtClean="0">
                <a:effectLst/>
              </a:rPr>
              <a:t>Wave-like, rhythmic muscular contractions</a:t>
            </a:r>
          </a:p>
          <a:p>
            <a:pPr marL="990600" lvl="1" indent="-533400" eaLnBrk="1" hangingPunct="1">
              <a:defRPr/>
            </a:pPr>
            <a:endParaRPr lang="en-US" sz="3200" dirty="0" smtClean="0"/>
          </a:p>
          <a:p>
            <a:pPr marL="1371600" lvl="2" indent="-457200" eaLnBrk="1" hangingPunct="1">
              <a:buFont typeface="Wingdings" pitchFamily="1" charset="2"/>
              <a:buNone/>
              <a:defRPr/>
            </a:pPr>
            <a:endParaRPr lang="en-US" dirty="0" smtClean="0"/>
          </a:p>
          <a:p>
            <a:pPr marL="609600" indent="-609600" eaLnBrk="1" hangingPunct="1">
              <a:defRPr/>
            </a:pPr>
            <a:endParaRPr lang="en-US" sz="2800" dirty="0" smtClean="0"/>
          </a:p>
        </p:txBody>
      </p:sp>
      <p:pic>
        <p:nvPicPr>
          <p:cNvPr id="36868" name="Picture 4"/>
          <p:cNvPicPr>
            <a:picLocks noGrp="1" noChangeAspect="1" noChangeArrowheads="1"/>
          </p:cNvPicPr>
          <p:nvPr>
            <p:ph sz="half" idx="2"/>
          </p:nvPr>
        </p:nvPicPr>
        <p:blipFill>
          <a:blip r:embed="rId3" cstate="print"/>
          <a:srcRect/>
          <a:stretch>
            <a:fillRect/>
          </a:stretch>
        </p:blipFill>
        <p:spPr>
          <a:xfrm>
            <a:off x="5562600" y="1828800"/>
            <a:ext cx="3581400" cy="4495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linds(horizontal)">
                                      <p:cBhvr>
                                        <p:cTn id="7"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smtClean="0"/>
              <a:t>Motility</a:t>
            </a:r>
          </a:p>
        </p:txBody>
      </p:sp>
      <p:pic>
        <p:nvPicPr>
          <p:cNvPr id="9219" name="Picture 3" descr="npo00043f"/>
          <p:cNvPicPr>
            <a:picLocks noGrp="1" noChangeAspect="1" noChangeArrowheads="1"/>
          </p:cNvPicPr>
          <p:nvPr>
            <p:ph idx="1"/>
          </p:nvPr>
        </p:nvPicPr>
        <p:blipFill>
          <a:blip r:embed="rId3" cstate="print"/>
          <a:srcRect l="8224" b="45915"/>
          <a:stretch>
            <a:fillRect/>
          </a:stretch>
        </p:blipFill>
        <p:spPr>
          <a:xfrm>
            <a:off x="1143000" y="1676400"/>
            <a:ext cx="5334000" cy="5029200"/>
          </a:xfrm>
          <a:noFill/>
        </p:spPr>
      </p:pic>
      <p:sp>
        <p:nvSpPr>
          <p:cNvPr id="4"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rgbClr val="FFFF00"/>
                </a:solidFill>
                <a:latin typeface="Tahoma" charset="0"/>
                <a:cs typeface="Tahoma" charset="0"/>
                <a:sym typeface="Tahoma" charset="0"/>
              </a:rPr>
              <a:t>Motility</a:t>
            </a:r>
            <a:endParaRPr lang="en-US" sz="1800" b="1" dirty="0" smtClean="0">
              <a:solidFill>
                <a:srgbClr val="FFFF00"/>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Rot="1" noChangeArrowheads="1"/>
          </p:cNvSpPr>
          <p:nvPr>
            <p:ph type="title"/>
          </p:nvPr>
        </p:nvSpPr>
        <p:spPr/>
        <p:txBody>
          <a:bodyPr/>
          <a:lstStyle/>
          <a:p>
            <a:pPr eaLnBrk="1" hangingPunct="1">
              <a:defRPr/>
            </a:pPr>
            <a:r>
              <a:rPr lang="en-US" smtClean="0"/>
              <a:t>The Mouth</a:t>
            </a:r>
          </a:p>
        </p:txBody>
      </p:sp>
      <p:sp>
        <p:nvSpPr>
          <p:cNvPr id="41992" name="Rectangle 8"/>
          <p:cNvSpPr>
            <a:spLocks noGrp="1" noChangeArrowheads="1"/>
          </p:cNvSpPr>
          <p:nvPr>
            <p:ph type="body" sz="half" idx="1"/>
          </p:nvPr>
        </p:nvSpPr>
        <p:spPr>
          <a:xfrm>
            <a:off x="228600" y="1295400"/>
            <a:ext cx="5562600" cy="5410200"/>
          </a:xfrm>
        </p:spPr>
        <p:txBody>
          <a:bodyPr>
            <a:normAutofit/>
          </a:bodyPr>
          <a:lstStyle/>
          <a:p>
            <a:pPr eaLnBrk="1" hangingPunct="1">
              <a:defRPr/>
            </a:pPr>
            <a:r>
              <a:rPr lang="en-US" sz="3600" dirty="0" smtClean="0"/>
              <a:t>Flavor:</a:t>
            </a:r>
          </a:p>
          <a:p>
            <a:pPr lvl="1" eaLnBrk="1" hangingPunct="1">
              <a:defRPr/>
            </a:pPr>
            <a:r>
              <a:rPr lang="en-US" sz="3200" dirty="0" smtClean="0"/>
              <a:t>Sweet, ____, _____, ______</a:t>
            </a:r>
          </a:p>
          <a:p>
            <a:pPr lvl="1" eaLnBrk="1" hangingPunct="1">
              <a:defRPr/>
            </a:pPr>
            <a:r>
              <a:rPr lang="en-US" sz="3200" dirty="0" smtClean="0"/>
              <a:t>Savory (</a:t>
            </a:r>
            <a:r>
              <a:rPr lang="en-US" sz="3200" dirty="0" err="1" smtClean="0"/>
              <a:t>umami</a:t>
            </a:r>
            <a:r>
              <a:rPr lang="en-US" sz="3200" dirty="0" smtClean="0"/>
              <a:t>)</a:t>
            </a:r>
          </a:p>
          <a:p>
            <a:pPr lvl="1" eaLnBrk="1" hangingPunct="1">
              <a:defRPr/>
            </a:pPr>
            <a:r>
              <a:rPr lang="en-US" sz="3200" dirty="0" smtClean="0"/>
              <a:t>Taste + Odor = Flavor</a:t>
            </a:r>
          </a:p>
          <a:p>
            <a:pPr eaLnBrk="1" hangingPunct="1">
              <a:defRPr/>
            </a:pPr>
            <a:r>
              <a:rPr lang="en-US" sz="3600" dirty="0" smtClean="0"/>
              <a:t>Process of digestion starts here</a:t>
            </a:r>
          </a:p>
          <a:p>
            <a:pPr lvl="1" eaLnBrk="1" hangingPunct="1">
              <a:defRPr/>
            </a:pPr>
            <a:r>
              <a:rPr lang="en-US" sz="3200" dirty="0" smtClean="0"/>
              <a:t>Salivary Amylase  </a:t>
            </a:r>
            <a:r>
              <a:rPr lang="en-US" sz="3200" b="1" dirty="0" smtClean="0"/>
              <a:t>“</a:t>
            </a:r>
            <a:r>
              <a:rPr lang="en-US" sz="3200" b="1" dirty="0" err="1" smtClean="0"/>
              <a:t>ase</a:t>
            </a:r>
            <a:r>
              <a:rPr lang="en-US" sz="3200" b="1" dirty="0" smtClean="0"/>
              <a:t>”</a:t>
            </a:r>
            <a:endParaRPr lang="en-US" sz="3600" dirty="0" smtClean="0"/>
          </a:p>
          <a:p>
            <a:pPr eaLnBrk="1" hangingPunct="1">
              <a:defRPr/>
            </a:pPr>
            <a:endParaRPr lang="en-US" sz="3600" dirty="0" smtClean="0"/>
          </a:p>
          <a:p>
            <a:pPr eaLnBrk="1" hangingPunct="1">
              <a:defRPr/>
            </a:pPr>
            <a:endParaRPr lang="en-US" sz="2800" dirty="0" smtClean="0"/>
          </a:p>
        </p:txBody>
      </p:sp>
      <p:sp>
        <p:nvSpPr>
          <p:cNvPr id="10245" name="Line 11"/>
          <p:cNvSpPr>
            <a:spLocks noChangeShapeType="1"/>
          </p:cNvSpPr>
          <p:nvPr/>
        </p:nvSpPr>
        <p:spPr bwMode="auto">
          <a:xfrm>
            <a:off x="2514600" y="5715000"/>
            <a:ext cx="609600" cy="0"/>
          </a:xfrm>
          <a:prstGeom prst="line">
            <a:avLst/>
          </a:prstGeom>
          <a:noFill/>
          <a:ln w="44450">
            <a:solidFill>
              <a:schemeClr val="tx1"/>
            </a:solidFill>
            <a:round/>
            <a:headEnd/>
            <a:tailEnd type="triangle" w="med" len="med"/>
          </a:ln>
        </p:spPr>
        <p:txBody>
          <a:bodyPr/>
          <a:lstStyle/>
          <a:p>
            <a:endParaRPr lang="en-US"/>
          </a:p>
        </p:txBody>
      </p:sp>
      <p:sp>
        <p:nvSpPr>
          <p:cNvPr id="6"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rgbClr val="FFFF00"/>
                </a:solidFill>
                <a:latin typeface="Tahoma" charset="0"/>
                <a:cs typeface="Tahoma" charset="0"/>
                <a:sym typeface="Tahoma" charset="0"/>
              </a:rPr>
              <a:t>Digestion </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Absorption</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Circulation</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Health of GI</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Closing</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pic>
        <p:nvPicPr>
          <p:cNvPr id="10244" name="Picture 9" descr="fig03_02"/>
          <p:cNvPicPr>
            <a:picLocks noGrp="1" noChangeAspect="1" noChangeArrowheads="1"/>
          </p:cNvPicPr>
          <p:nvPr>
            <p:ph sz="half" idx="2"/>
          </p:nvPr>
        </p:nvPicPr>
        <p:blipFill>
          <a:blip r:embed="rId3" cstate="print"/>
          <a:srcRect r="75339" b="5357"/>
          <a:stretch>
            <a:fillRect/>
          </a:stretch>
        </p:blipFill>
        <p:spPr>
          <a:xfrm>
            <a:off x="4724400" y="1295400"/>
            <a:ext cx="2895600" cy="403860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defRPr/>
            </a:pPr>
            <a:r>
              <a:rPr lang="en-US" smtClean="0"/>
              <a:t>Esophagus</a:t>
            </a:r>
          </a:p>
        </p:txBody>
      </p:sp>
      <p:sp>
        <p:nvSpPr>
          <p:cNvPr id="47107" name="Rectangle 3"/>
          <p:cNvSpPr>
            <a:spLocks noGrp="1" noChangeArrowheads="1"/>
          </p:cNvSpPr>
          <p:nvPr>
            <p:ph type="body" sz="half" idx="1"/>
          </p:nvPr>
        </p:nvSpPr>
        <p:spPr>
          <a:xfrm>
            <a:off x="457200" y="1600200"/>
            <a:ext cx="6172200" cy="4525963"/>
          </a:xfrm>
        </p:spPr>
        <p:txBody>
          <a:bodyPr>
            <a:normAutofit lnSpcReduction="10000"/>
          </a:bodyPr>
          <a:lstStyle/>
          <a:p>
            <a:pPr eaLnBrk="1" hangingPunct="1">
              <a:lnSpc>
                <a:spcPct val="90000"/>
              </a:lnSpc>
              <a:defRPr/>
            </a:pPr>
            <a:r>
              <a:rPr lang="en-US" sz="3600" dirty="0" smtClean="0"/>
              <a:t>Bolus travels from mouth to stomach</a:t>
            </a:r>
          </a:p>
          <a:p>
            <a:pPr eaLnBrk="1" hangingPunct="1">
              <a:lnSpc>
                <a:spcPct val="90000"/>
              </a:lnSpc>
              <a:defRPr/>
            </a:pPr>
            <a:r>
              <a:rPr lang="en-US" sz="3600" dirty="0" smtClean="0"/>
              <a:t>Sphincters:</a:t>
            </a:r>
          </a:p>
          <a:p>
            <a:pPr lvl="1" eaLnBrk="1" hangingPunct="1">
              <a:lnSpc>
                <a:spcPct val="90000"/>
              </a:lnSpc>
              <a:defRPr/>
            </a:pPr>
            <a:r>
              <a:rPr lang="en-US" sz="3200" dirty="0" smtClean="0"/>
              <a:t>Upper esophageal sphincter</a:t>
            </a:r>
          </a:p>
          <a:p>
            <a:pPr lvl="1" eaLnBrk="1" hangingPunct="1">
              <a:lnSpc>
                <a:spcPct val="90000"/>
              </a:lnSpc>
              <a:defRPr/>
            </a:pPr>
            <a:r>
              <a:rPr lang="en-US" sz="3200" dirty="0" smtClean="0"/>
              <a:t>Lower esophageal sphincter</a:t>
            </a:r>
          </a:p>
          <a:p>
            <a:pPr eaLnBrk="1" hangingPunct="1">
              <a:lnSpc>
                <a:spcPct val="90000"/>
              </a:lnSpc>
              <a:defRPr/>
            </a:pPr>
            <a:r>
              <a:rPr lang="en-US" sz="3600" dirty="0" smtClean="0"/>
              <a:t>GERD (</a:t>
            </a:r>
            <a:r>
              <a:rPr lang="en-US" sz="3600" dirty="0" err="1" smtClean="0"/>
              <a:t>Gastroesophageal</a:t>
            </a:r>
            <a:r>
              <a:rPr lang="en-US" sz="3600" dirty="0" smtClean="0"/>
              <a:t> Reflux Disease)</a:t>
            </a:r>
          </a:p>
          <a:p>
            <a:pPr eaLnBrk="1" hangingPunct="1">
              <a:lnSpc>
                <a:spcPct val="90000"/>
              </a:lnSpc>
              <a:defRPr/>
            </a:pPr>
            <a:r>
              <a:rPr lang="en-US" sz="3600" dirty="0" smtClean="0"/>
              <a:t>Digestion in Esophagus? ____</a:t>
            </a:r>
          </a:p>
          <a:p>
            <a:pPr lvl="1" eaLnBrk="1" hangingPunct="1">
              <a:lnSpc>
                <a:spcPct val="90000"/>
              </a:lnSpc>
              <a:defRPr/>
            </a:pPr>
            <a:endParaRPr lang="en-US" sz="3200" dirty="0" smtClean="0"/>
          </a:p>
        </p:txBody>
      </p:sp>
      <p:pic>
        <p:nvPicPr>
          <p:cNvPr id="11268" name="Picture 4" descr="HM00097_"/>
          <p:cNvPicPr>
            <a:picLocks noGrp="1" noChangeAspect="1" noChangeArrowheads="1"/>
          </p:cNvPicPr>
          <p:nvPr>
            <p:ph sz="half" idx="2"/>
          </p:nvPr>
        </p:nvPicPr>
        <p:blipFill>
          <a:blip r:embed="rId3" cstate="print"/>
          <a:srcRect/>
          <a:stretch>
            <a:fillRect/>
          </a:stretch>
        </p:blipFill>
        <p:spPr>
          <a:xfrm>
            <a:off x="6324600" y="3124200"/>
            <a:ext cx="2465388" cy="3465513"/>
          </a:xfrm>
          <a:noFill/>
        </p:spPr>
      </p:pic>
      <p:sp>
        <p:nvSpPr>
          <p:cNvPr id="11269" name="Line 6"/>
          <p:cNvSpPr>
            <a:spLocks noChangeShapeType="1"/>
          </p:cNvSpPr>
          <p:nvPr/>
        </p:nvSpPr>
        <p:spPr bwMode="auto">
          <a:xfrm flipH="1">
            <a:off x="6477000" y="3352800"/>
            <a:ext cx="914400" cy="1066800"/>
          </a:xfrm>
          <a:prstGeom prst="line">
            <a:avLst/>
          </a:prstGeom>
          <a:noFill/>
          <a:ln w="38100">
            <a:solidFill>
              <a:schemeClr val="tx1"/>
            </a:solidFill>
            <a:round/>
            <a:headEnd/>
            <a:tailEnd/>
          </a:ln>
        </p:spPr>
        <p:txBody>
          <a:bodyPr/>
          <a:lstStyle/>
          <a:p>
            <a:endParaRPr lang="en-US"/>
          </a:p>
        </p:txBody>
      </p:sp>
      <p:sp>
        <p:nvSpPr>
          <p:cNvPr id="6" name="Rectangle 28"/>
          <p:cNvSpPr>
            <a:spLocks/>
          </p:cNvSpPr>
          <p:nvPr/>
        </p:nvSpPr>
        <p:spPr bwMode="auto">
          <a:xfrm>
            <a:off x="7239000" y="508000"/>
            <a:ext cx="1905000" cy="5740400"/>
          </a:xfrm>
          <a:prstGeom prst="rect">
            <a:avLst/>
          </a:prstGeom>
          <a:noFill/>
          <a:ln w="12700" cap="flat">
            <a:noFill/>
            <a:miter lim="800000"/>
            <a:headEnd type="none" w="med" len="med"/>
            <a:tailEnd type="none" w="med" len="med"/>
          </a:ln>
        </p:spPr>
        <p:txBody>
          <a:bodyPr lIns="0" tIns="0" rIns="0" bIns="0"/>
          <a:lstStyle/>
          <a:p>
            <a:pPr algn="l">
              <a:lnSpc>
                <a:spcPts val="2200"/>
              </a:lnSpc>
              <a:spcBef>
                <a:spcPts val="400"/>
              </a:spcBef>
              <a:defRPr/>
            </a:pPr>
            <a:r>
              <a:rPr lang="en-US" sz="2400" b="1" dirty="0">
                <a:solidFill>
                  <a:srgbClr val="956900"/>
                </a:solidFill>
                <a:effectLst>
                  <a:outerShdw blurRad="38100" dist="38100" dir="2700000" algn="tl">
                    <a:srgbClr val="C0C0C0"/>
                  </a:outerShdw>
                </a:effectLst>
                <a:latin typeface="Tahoma" charset="0"/>
                <a:cs typeface="Tahoma" charset="0"/>
                <a:sym typeface="Tahoma" charset="0"/>
              </a:rPr>
              <a:t>Agenda</a:t>
            </a:r>
          </a:p>
          <a:p>
            <a:pPr>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Do Now</a:t>
            </a:r>
          </a:p>
          <a:p>
            <a:pPr algn="l">
              <a:lnSpc>
                <a:spcPts val="2200"/>
              </a:lnSpc>
              <a:spcBef>
                <a:spcPts val="1800"/>
              </a:spcBef>
              <a:defRPr/>
            </a:pPr>
            <a:r>
              <a:rPr lang="en-US" sz="1800" b="1" dirty="0" smtClean="0">
                <a:solidFill>
                  <a:schemeClr val="accent3">
                    <a:lumMod val="75000"/>
                  </a:schemeClr>
                </a:solidFill>
                <a:latin typeface="Tahoma" charset="0"/>
                <a:cs typeface="Tahoma" charset="0"/>
                <a:sym typeface="Tahoma" charset="0"/>
              </a:rPr>
              <a:t>Objectives</a:t>
            </a:r>
          </a:p>
          <a:p>
            <a:pPr algn="l">
              <a:lnSpc>
                <a:spcPts val="2200"/>
              </a:lnSpc>
              <a:spcBef>
                <a:spcPts val="1800"/>
              </a:spcBef>
              <a:defRPr/>
            </a:pPr>
            <a:r>
              <a:rPr lang="en-US" b="1" dirty="0" smtClean="0">
                <a:solidFill>
                  <a:schemeClr val="accent3">
                    <a:lumMod val="75000"/>
                  </a:schemeClr>
                </a:solidFill>
                <a:latin typeface="Tahoma" charset="0"/>
                <a:cs typeface="Tahoma" charset="0"/>
                <a:sym typeface="Tahoma" charset="0"/>
              </a:rPr>
              <a:t>Motility</a:t>
            </a:r>
            <a:endParaRPr lang="en-US" sz="1800" b="1" dirty="0" smtClean="0">
              <a:solidFill>
                <a:schemeClr val="accent3">
                  <a:lumMod val="75000"/>
                </a:schemeClr>
              </a:solidFill>
              <a:latin typeface="Tahoma" charset="0"/>
              <a:cs typeface="Tahoma" charset="0"/>
              <a:sym typeface="Tahoma" charset="0"/>
            </a:endParaRPr>
          </a:p>
          <a:p>
            <a:pPr algn="l">
              <a:lnSpc>
                <a:spcPts val="2200"/>
              </a:lnSpc>
              <a:spcBef>
                <a:spcPts val="1800"/>
              </a:spcBef>
              <a:defRPr/>
            </a:pPr>
            <a:r>
              <a:rPr lang="en-US" sz="1800" b="1" dirty="0" smtClean="0">
                <a:solidFill>
                  <a:srgbClr val="FFFF00"/>
                </a:solidFill>
                <a:latin typeface="Tahoma" charset="0"/>
                <a:cs typeface="Tahoma" charset="0"/>
                <a:sym typeface="Tahoma" charset="0"/>
              </a:rPr>
              <a:t>Digestion</a:t>
            </a:r>
            <a:r>
              <a:rPr lang="en-US" sz="1800" b="1" dirty="0" smtClean="0">
                <a:solidFill>
                  <a:schemeClr val="accent3">
                    <a:lumMod val="75000"/>
                  </a:schemeClr>
                </a:solidFill>
                <a:latin typeface="Tahoma" charset="0"/>
                <a:cs typeface="Tahoma" charset="0"/>
                <a:sym typeface="Tahoma" charset="0"/>
              </a:rPr>
              <a:t> </a:t>
            </a:r>
          </a:p>
          <a:p>
            <a:pPr algn="l">
              <a:lnSpc>
                <a:spcPts val="2200"/>
              </a:lnSpc>
              <a:spcBef>
                <a:spcPts val="1400"/>
              </a:spcBef>
              <a:defRPr/>
            </a:pPr>
            <a:endParaRPr lang="en-US" sz="1800" b="1" dirty="0">
              <a:solidFill>
                <a:srgbClr val="1A1A1A"/>
              </a:solidFill>
              <a:latin typeface="Tahoma" charset="0"/>
              <a:cs typeface="Tahoma" charset="0"/>
              <a:sym typeface="Tahoma"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2015</TotalTime>
  <Words>2231</Words>
  <Application>Microsoft Office PowerPoint</Application>
  <PresentationFormat>On-screen Show (4:3)</PresentationFormat>
  <Paragraphs>659</Paragraphs>
  <Slides>37</Slides>
  <Notes>29</Notes>
  <HiddenSlides>0</HiddenSlides>
  <MMClips>3</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Opulent</vt:lpstr>
      <vt:lpstr>Do Now</vt:lpstr>
      <vt:lpstr>Do Now</vt:lpstr>
      <vt:lpstr>Do Now</vt:lpstr>
      <vt:lpstr>Objectives</vt:lpstr>
      <vt:lpstr>Words to Know</vt:lpstr>
      <vt:lpstr>How the Food Moves- Motility</vt:lpstr>
      <vt:lpstr>Motility</vt:lpstr>
      <vt:lpstr>The Mouth</vt:lpstr>
      <vt:lpstr>Esophagus</vt:lpstr>
      <vt:lpstr>Slide 10</vt:lpstr>
      <vt:lpstr>Stomach</vt:lpstr>
      <vt:lpstr>Stomach</vt:lpstr>
      <vt:lpstr>Small Intestine</vt:lpstr>
      <vt:lpstr>Small Intestine</vt:lpstr>
      <vt:lpstr>Path of Bile</vt:lpstr>
      <vt:lpstr>Large Intestine (Colon)</vt:lpstr>
      <vt:lpstr>Large Intestine (Colon)</vt:lpstr>
      <vt:lpstr>Recap Digestion</vt:lpstr>
      <vt:lpstr>In the Stomach</vt:lpstr>
      <vt:lpstr>In the Small Intestine</vt:lpstr>
      <vt:lpstr>Slide 21</vt:lpstr>
      <vt:lpstr>Slide 22</vt:lpstr>
      <vt:lpstr>Types of Absorption</vt:lpstr>
      <vt:lpstr>Types of Absorption</vt:lpstr>
      <vt:lpstr>In Large Intestine (colon)</vt:lpstr>
      <vt:lpstr>Slide 26</vt:lpstr>
      <vt:lpstr>Video…</vt:lpstr>
      <vt:lpstr>The Circulatory Systems</vt:lpstr>
      <vt:lpstr>The Vascular System</vt:lpstr>
      <vt:lpstr>The Route of Blood  to Body</vt:lpstr>
      <vt:lpstr>Slide 31</vt:lpstr>
      <vt:lpstr>The Route of Blood to  Digestive System</vt:lpstr>
      <vt:lpstr>Slide 33</vt:lpstr>
      <vt:lpstr>Slide 34</vt:lpstr>
      <vt:lpstr>The Lymphatic System</vt:lpstr>
      <vt:lpstr>Health and Regulation of GI Tract</vt:lpstr>
      <vt:lpstr>Closing/Homework</vt:lpstr>
    </vt:vector>
  </TitlesOfParts>
  <Company>Brown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B</dc:title>
  <dc:creator>FTYuser</dc:creator>
  <cp:lastModifiedBy>upegui</cp:lastModifiedBy>
  <cp:revision>140</cp:revision>
  <dcterms:created xsi:type="dcterms:W3CDTF">2010-07-19T12:13:38Z</dcterms:created>
  <dcterms:modified xsi:type="dcterms:W3CDTF">2011-01-12T20:00:32Z</dcterms:modified>
</cp:coreProperties>
</file>